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97" r:id="rId3"/>
    <p:sldId id="467" r:id="rId4"/>
    <p:sldId id="327" r:id="rId5"/>
    <p:sldId id="468" r:id="rId6"/>
    <p:sldId id="341" r:id="rId7"/>
    <p:sldId id="469" r:id="rId8"/>
    <p:sldId id="371" r:id="rId9"/>
    <p:sldId id="376" r:id="rId10"/>
    <p:sldId id="377" r:id="rId11"/>
    <p:sldId id="292" r:id="rId12"/>
    <p:sldId id="374" r:id="rId13"/>
    <p:sldId id="375" r:id="rId14"/>
    <p:sldId id="470" r:id="rId15"/>
    <p:sldId id="471" r:id="rId16"/>
    <p:sldId id="305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" y="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6703AD-8126-4556-8FCC-AAE890C0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2655-5F53-42F9-9BD9-DF814656F833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E0BC83-F732-4921-A2C2-A2CF398CE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E0E1FA-2185-4386-8E9B-85C26A01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9DAB-918C-4474-984C-92CF8114E5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022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5559CE-BB76-483A-AC44-A4DA72A6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2814-30D7-48FD-A367-74B00CCD1C61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6034FE-4FDB-47AD-B515-C2254173E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84BE2A-127C-4BD4-9408-FAB8F57C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1132-1BF3-4348-BC89-EF8D6E76C7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157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1B9257-25F6-467A-A88B-AE2802E66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B8C71-1E39-4470-84BC-3F6536CAE9C0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3416F0-B098-4C79-932D-1B737AB78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F8ABED-EBE3-4952-9D9C-4AEC7A89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16CE-9733-4E58-AED8-DBE4044307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51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98ABDE-E493-4436-A530-3F1B52E655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/>
          </a:blip>
          <a:stretch>
            <a:fillRect/>
          </a:stretch>
        </p:blipFill>
        <p:spPr>
          <a:xfrm>
            <a:off x="8976691" y="6176963"/>
            <a:ext cx="2377109" cy="597340"/>
          </a:xfrm>
          <a:prstGeom prst="rect">
            <a:avLst/>
          </a:prstGeom>
          <a:blipFill dpi="0" rotWithShape="1">
            <a:blip r:embed="rId3">
              <a:lum/>
            </a:blip>
            <a:srcRect/>
            <a:tile tx="0" ty="0" sx="100000" sy="100000" flip="none" algn="tl"/>
          </a:blipFill>
          <a:effectLst>
            <a:glow rad="127000">
              <a:schemeClr val="accent1"/>
            </a:glow>
            <a:outerShdw blurRad="50800" dist="50800" dir="5400000" sx="80000" sy="80000" algn="ctr" rotWithShape="0">
              <a:srgbClr val="000000"/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7C9B40E-3D8D-4BEC-B796-488DBF0C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611A-3D55-4E8C-AFD6-31EA61C6D3BE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5D3E1B1-D2F9-46EF-BD81-35107B5E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50643C8-87DC-4D4E-BDBC-1D64F0772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EBE41-1DB7-47CB-AD29-4C47240D08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23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A3E6E7-1E53-4653-8905-D8FB77AB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62BD4-4A1B-46D0-B23B-D2EE16D6BEE9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2FE4B3-3CA1-407E-9F6B-DAF6B480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371FB4-1B08-413D-9723-FA74D9AD7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812F-1228-4B8A-A670-22A3490B29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4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74BBB37B-0053-4B96-B99E-00B8E673B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6176963"/>
            <a:ext cx="255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4">
            <a:extLst>
              <a:ext uri="{FF2B5EF4-FFF2-40B4-BE49-F238E27FC236}">
                <a16:creationId xmlns:a16="http://schemas.microsoft.com/office/drawing/2014/main" id="{0F909BB0-1F63-45CE-B4EF-28700461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1B6E2-C5F6-43DF-8495-BC999FE85DB2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7" name="Нижний колонтитул 5">
            <a:extLst>
              <a:ext uri="{FF2B5EF4-FFF2-40B4-BE49-F238E27FC236}">
                <a16:creationId xmlns:a16="http://schemas.microsoft.com/office/drawing/2014/main" id="{9E7A0643-EBB6-4097-AD47-5D730613C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>
            <a:extLst>
              <a:ext uri="{FF2B5EF4-FFF2-40B4-BE49-F238E27FC236}">
                <a16:creationId xmlns:a16="http://schemas.microsoft.com/office/drawing/2014/main" id="{1816EA20-CC1B-44C8-89FA-206B30B2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4DF9-12A3-403C-AB74-8E30E5056E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849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6F00FA75-97E7-4869-AC12-B7B9408A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31719-69E0-493C-9B31-110D4BE75013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29D2960-0878-40C5-B889-487433F3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5C11A3E6-33FF-4D53-A874-06972A50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8DB4B-9C2F-4F19-BAB3-3828974816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" name="Рисунок 6">
            <a:extLst>
              <a:ext uri="{FF2B5EF4-FFF2-40B4-BE49-F238E27FC236}">
                <a16:creationId xmlns:a16="http://schemas.microsoft.com/office/drawing/2014/main" id="{224D7D0F-9AC9-44C6-8490-E90565C1F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6176963"/>
            <a:ext cx="255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39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275A8F15-CE13-4B6C-A5E5-7AACA250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FB3BE-F68B-43FD-AD66-5BF9CCAB29DD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D3CF3AAE-F9BF-4AD7-84DF-F9331FD0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22479D6F-3E94-49A1-A6CA-D97FD85F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9A8D-3826-4C16-B2A2-37D535428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944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9D8F80F2-A0C0-4EE3-8DBB-35278028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D41E-E579-45F8-9E83-3BAB6DE8EC8B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2DB03A64-1276-48CE-9F18-D209399F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F17E1CF-1F1D-42C8-996C-ED1B072F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D8D21-FD0B-4C80-B119-010E771CAE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158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87F7BF9-E2F6-480F-99AE-6F9ACBEF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F4D99-B7E4-43BD-AF5B-3F8F2910194D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B839F2E-A6A1-4F4B-BB99-7F48E606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3A9EAF9-3C70-4228-821E-94279134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D135-05D4-479B-88DA-B9D3A1513E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896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12FA6E1-CCBE-4EC4-B28C-5A9EACCEC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343B1-3C86-4126-9C76-6183014637C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41FC8B9-98F7-443D-B764-F3CDA991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0C56921-A089-45D4-AB53-6943ADA7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5AB8-959D-453D-811F-E2FEA96F3C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23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1923B12-F3E8-4AC8-A42A-F814C3FB66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BA52158-5DEA-47DC-88B7-C428483328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65D243-6505-48F0-8ABB-76A3E1720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5126EC-D709-4C51-BE9A-4204081A5910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FE121D-D823-41F6-A4CA-38CD3CE6C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336DA8-2CCD-4A7E-B786-B1755C9C9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E8640A-1B34-47A8-8949-3DF9357CC6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23" r:id="rId2"/>
    <p:sldLayoutId id="2147483815" r:id="rId3"/>
    <p:sldLayoutId id="2147483824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grocontrol@land.ru" TargetMode="External"/><Relationship Id="rId2" Type="http://schemas.openxmlformats.org/officeDocument/2006/relationships/hyperlink" Target="http://www.agrokontrol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4">
            <a:extLst>
              <a:ext uri="{FF2B5EF4-FFF2-40B4-BE49-F238E27FC236}">
                <a16:creationId xmlns:a16="http://schemas.microsoft.com/office/drawing/2014/main" id="{F28E641A-3A35-43C2-9FFB-DAF22F409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92437"/>
          </a:xfrm>
        </p:spPr>
        <p:txBody>
          <a:bodyPr/>
          <a:lstStyle/>
          <a:p>
            <a:pPr eaLnBrk="1" hangingPunct="1"/>
            <a:r>
              <a:rPr lang="ru-RU" altLang="ru-RU" sz="5400" dirty="0"/>
              <a:t>Основы экономики сельскохозяйственного потребительского кооператива</a:t>
            </a:r>
          </a:p>
        </p:txBody>
      </p:sp>
      <p:sp>
        <p:nvSpPr>
          <p:cNvPr id="5123" name="Подзаголовок 5">
            <a:extLst>
              <a:ext uri="{FF2B5EF4-FFF2-40B4-BE49-F238E27FC236}">
                <a16:creationId xmlns:a16="http://schemas.microsoft.com/office/drawing/2014/main" id="{BED65482-BBF8-4261-A462-ED0810C93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1013"/>
            <a:ext cx="9144000" cy="966787"/>
          </a:xfrm>
        </p:spPr>
        <p:txBody>
          <a:bodyPr/>
          <a:lstStyle/>
          <a:p>
            <a:pPr eaLnBrk="1" hangingPunct="1"/>
            <a:r>
              <a:rPr lang="ru-RU" altLang="ru-RU" dirty="0"/>
              <a:t>РСО «Агроконтроль» - 2019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9DE2A-7DFB-4914-AE88-8D3F64B3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Ценообразование в кооперативе (пример 1)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6588E6C-10FA-4FAF-A9D5-E3712C2EB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19122"/>
            <a:ext cx="8229600" cy="4488118"/>
          </a:xfrm>
        </p:spPr>
      </p:pic>
    </p:spTree>
    <p:extLst>
      <p:ext uri="{BB962C8B-B14F-4D97-AF65-F5344CB8AC3E}">
        <p14:creationId xmlns:p14="http://schemas.microsoft.com/office/powerpoint/2010/main" val="372570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1BAA89C8-AF52-460F-B97D-4E549339C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Экономическая модель сбытового кооператива</a:t>
            </a:r>
          </a:p>
        </p:txBody>
      </p:sp>
      <p:sp>
        <p:nvSpPr>
          <p:cNvPr id="7171" name="Объект 3">
            <a:extLst>
              <a:ext uri="{FF2B5EF4-FFF2-40B4-BE49-F238E27FC236}">
                <a16:creationId xmlns:a16="http://schemas.microsoft.com/office/drawing/2014/main" id="{A8E50CA0-6CDC-4F56-8A84-7FE3445C37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/>
              <a:t>СПоК «Молочник» по договору купли-продажи (закупочному акту) приобретает в собственность молоко у своих членов по цене 20 руб. за 1 кг.</a:t>
            </a:r>
          </a:p>
          <a:p>
            <a:pPr marL="0" indent="0">
              <a:buNone/>
            </a:pPr>
            <a:r>
              <a:rPr lang="ru-RU" altLang="ru-RU"/>
              <a:t>Приобретённое молоко от лица кооператива продаётся на молочный завод по договору купли-продажи по цене 24 руб. за 1 кг.</a:t>
            </a:r>
          </a:p>
          <a:p>
            <a:pPr marL="0" indent="0">
              <a:buNone/>
            </a:pPr>
            <a:r>
              <a:rPr lang="ru-RU" altLang="ru-RU"/>
              <a:t>Кооператив финансирует свою деятельность за счёт разницы между ценой продажи и ценой покупки.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701E9-63B0-4874-8FBB-D670BA04A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Ценообразование в кооперативе (пример 2)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6904F7-92AF-4803-983D-6D0E106288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49680"/>
            <a:ext cx="8229600" cy="4427005"/>
          </a:xfrm>
        </p:spPr>
      </p:pic>
    </p:spTree>
    <p:extLst>
      <p:ext uri="{BB962C8B-B14F-4D97-AF65-F5344CB8AC3E}">
        <p14:creationId xmlns:p14="http://schemas.microsoft.com/office/powerpoint/2010/main" val="271117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2DF83-788B-4CA0-B6C7-12BF9F8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Ценообразование в кооперативе (пример 3)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91BCD0E-7E0F-431D-9EF7-BD4C65E5B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96" y="1600201"/>
            <a:ext cx="7980408" cy="4525963"/>
          </a:xfrm>
        </p:spPr>
      </p:pic>
    </p:spTree>
    <p:extLst>
      <p:ext uri="{BB962C8B-B14F-4D97-AF65-F5344CB8AC3E}">
        <p14:creationId xmlns:p14="http://schemas.microsoft.com/office/powerpoint/2010/main" val="1906218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18C47-51F2-4E29-8BB0-6782998A9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Смета создания имущества кооператива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2CDBD7-8247-43BD-889C-CEC8981E8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ru-RU" dirty="0"/>
              <a:t>Доходы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A005EEC-38B9-4F77-AA2B-EF9A79B9889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1784472"/>
              </p:ext>
            </p:extLst>
          </p:nvPr>
        </p:nvGraphicFramePr>
        <p:xfrm>
          <a:off x="839788" y="2505075"/>
          <a:ext cx="515778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10">
                  <a:extLst>
                    <a:ext uri="{9D8B030D-6E8A-4147-A177-3AD203B41FA5}">
                      <a16:colId xmlns:a16="http://schemas.microsoft.com/office/drawing/2014/main" val="866021820"/>
                    </a:ext>
                  </a:extLst>
                </a:gridCol>
                <a:gridCol w="2785414">
                  <a:extLst>
                    <a:ext uri="{9D8B030D-6E8A-4147-A177-3AD203B41FA5}">
                      <a16:colId xmlns:a16="http://schemas.microsoft.com/office/drawing/2014/main" val="4097152736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095195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 п/п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Источник дохода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 руб._)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17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Паевые взносы 2 тыс. руб. с 1 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2*300=600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103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Заем фонда микрофинансирования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725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0951685"/>
                  </a:ext>
                </a:extLst>
              </a:tr>
            </a:tbl>
          </a:graphicData>
        </a:graphic>
      </p:graphicFrame>
      <p:sp>
        <p:nvSpPr>
          <p:cNvPr id="6" name="Текст 5">
            <a:extLst>
              <a:ext uri="{FF2B5EF4-FFF2-40B4-BE49-F238E27FC236}">
                <a16:creationId xmlns:a16="http://schemas.microsoft.com/office/drawing/2014/main" id="{A6E50017-0F10-43A3-AA2D-0F3F88474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ru-RU" dirty="0"/>
              <a:t>Расходы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A748A0FE-C38A-44E5-90F8-D3040443E3C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11061441"/>
              </p:ext>
            </p:extLst>
          </p:nvPr>
        </p:nvGraphicFramePr>
        <p:xfrm>
          <a:off x="6172200" y="2505075"/>
          <a:ext cx="5183187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02842827"/>
                    </a:ext>
                  </a:extLst>
                </a:gridCol>
                <a:gridCol w="2704344">
                  <a:extLst>
                    <a:ext uri="{9D8B030D-6E8A-4147-A177-3AD203B41FA5}">
                      <a16:colId xmlns:a16="http://schemas.microsoft.com/office/drawing/2014/main" val="2830658181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810643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Направление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 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14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Покупка трактора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646734"/>
                  </a:ext>
                </a:extLst>
              </a:tr>
              <a:tr h="2349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219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898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18C47-51F2-4E29-8BB0-6782998A9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Смета текущих расходов кооператива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2CDBD7-8247-43BD-889C-CEC8981E8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ru-RU" dirty="0"/>
              <a:t>Доходы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A005EEC-38B9-4F77-AA2B-EF9A79B9889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3265901"/>
              </p:ext>
            </p:extLst>
          </p:nvPr>
        </p:nvGraphicFramePr>
        <p:xfrm>
          <a:off x="839788" y="2505075"/>
          <a:ext cx="5157786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10">
                  <a:extLst>
                    <a:ext uri="{9D8B030D-6E8A-4147-A177-3AD203B41FA5}">
                      <a16:colId xmlns:a16="http://schemas.microsoft.com/office/drawing/2014/main" val="866021820"/>
                    </a:ext>
                  </a:extLst>
                </a:gridCol>
                <a:gridCol w="2785414">
                  <a:extLst>
                    <a:ext uri="{9D8B030D-6E8A-4147-A177-3AD203B41FA5}">
                      <a16:colId xmlns:a16="http://schemas.microsoft.com/office/drawing/2014/main" val="4097152736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095195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 п/п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Источник дохода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 руб._)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17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Выручка за оказанные членам услуги (оплата из расчёта 4 тыс. руб. с 1 га)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4*300=1200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103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0951685"/>
                  </a:ext>
                </a:extLst>
              </a:tr>
            </a:tbl>
          </a:graphicData>
        </a:graphic>
      </p:graphicFrame>
      <p:sp>
        <p:nvSpPr>
          <p:cNvPr id="6" name="Текст 5">
            <a:extLst>
              <a:ext uri="{FF2B5EF4-FFF2-40B4-BE49-F238E27FC236}">
                <a16:creationId xmlns:a16="http://schemas.microsoft.com/office/drawing/2014/main" id="{A6E50017-0F10-43A3-AA2D-0F3F88474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ru-RU" dirty="0"/>
              <a:t>Расходы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A748A0FE-C38A-44E5-90F8-D3040443E3C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10090176"/>
              </p:ext>
            </p:extLst>
          </p:nvPr>
        </p:nvGraphicFramePr>
        <p:xfrm>
          <a:off x="6172200" y="2505075"/>
          <a:ext cx="5183187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02842827"/>
                    </a:ext>
                  </a:extLst>
                </a:gridCol>
                <a:gridCol w="2704344">
                  <a:extLst>
                    <a:ext uri="{9D8B030D-6E8A-4147-A177-3AD203B41FA5}">
                      <a16:colId xmlns:a16="http://schemas.microsoft.com/office/drawing/2014/main" val="2830658181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810643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Направление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 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14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Оплата труда с начислениями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тракторист-машинист 1/2 ставки,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Бухгалтер – ¼ ставки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764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ГСМ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7462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Текущий ремонт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332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Погашение займа фонда микрофинансирования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576039"/>
                  </a:ext>
                </a:extLst>
              </a:tr>
              <a:tr h="2349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219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961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BC3AA6D-C1E4-4838-9CFD-2547FB5E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РСО "Агроконтроль"</a:t>
            </a:r>
          </a:p>
        </p:txBody>
      </p:sp>
      <p:sp>
        <p:nvSpPr>
          <p:cNvPr id="20483" name="Нижний колонтитул 4">
            <a:extLst>
              <a:ext uri="{FF2B5EF4-FFF2-40B4-BE49-F238E27FC236}">
                <a16:creationId xmlns:a16="http://schemas.microsoft.com/office/drawing/2014/main" id="{4F2D5F20-68F9-4177-A8E6-5813C68B9C28}"/>
              </a:ext>
            </a:extLst>
          </p:cNvPr>
          <p:cNvSpPr txBox="1">
            <a:spLocks noGrp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460B7B96-3ACC-4EC2-A6ED-81BAC4E7DC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200" y="9175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/>
              <a:t>РСО «Агроконтроль»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5F708ED1-377C-4827-A52C-FF5C1F02FCB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81200" y="2378075"/>
            <a:ext cx="8229600" cy="37528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107078, Москва, ул. Садовая Спасская, д. 20, стр. 1, оф. 818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ru-RU" sz="3900">
                <a:hlinkClick r:id="rId2"/>
              </a:rPr>
              <a:t>www.agrokontrol.ru</a:t>
            </a:r>
            <a:endParaRPr lang="en-US" altLang="ru-RU" sz="39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lt-LT" altLang="ru-RU" sz="3900">
                <a:hlinkClick r:id="rId3"/>
              </a:rPr>
              <a:t>info</a:t>
            </a:r>
            <a:r>
              <a:rPr lang="en-US" altLang="ru-RU" sz="3900">
                <a:hlinkClick r:id="rId3"/>
              </a:rPr>
              <a:t>@agrokontrol.ru</a:t>
            </a:r>
            <a:endParaRPr lang="en-US" altLang="ru-RU" sz="39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900"/>
              <a:t>8-495-6077964, 8-495-9600913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9DEFBF62-007F-40E6-8243-D935B45A6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/>
              <a:t>Формирование паевого фонда</a:t>
            </a:r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id="{62BCD547-4DB1-4887-9E19-222861CDE7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dirty="0"/>
              <a:t>Оптимально, когда </a:t>
            </a:r>
            <a:r>
              <a:rPr lang="ru-RU" altLang="ru-RU" sz="2400" i="1" dirty="0"/>
              <a:t>паевой фонд</a:t>
            </a:r>
            <a:r>
              <a:rPr lang="ru-RU" altLang="ru-RU" sz="2400" dirty="0"/>
              <a:t> примерно соответствует стоимости </a:t>
            </a:r>
            <a:r>
              <a:rPr lang="ru-RU" altLang="ru-RU" sz="2400" i="1" dirty="0"/>
              <a:t>основных средств</a:t>
            </a:r>
            <a:r>
              <a:rPr lang="ru-RU" altLang="ru-RU" sz="2400" dirty="0"/>
              <a:t> кооператива.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i="1" dirty="0"/>
              <a:t>Паевой фонд</a:t>
            </a:r>
            <a:r>
              <a:rPr lang="ru-RU" altLang="ru-RU" sz="2400" dirty="0"/>
              <a:t> формируется за счёт </a:t>
            </a:r>
            <a:r>
              <a:rPr lang="ru-RU" altLang="ru-RU" sz="2400" i="1" dirty="0"/>
              <a:t>паевых взносов</a:t>
            </a:r>
            <a:r>
              <a:rPr lang="ru-RU" altLang="ru-RU" sz="2400" dirty="0"/>
              <a:t> членов (пропорциональных их </a:t>
            </a:r>
            <a:r>
              <a:rPr lang="ru-RU" altLang="ru-RU" sz="2400" i="1" dirty="0"/>
              <a:t>участию</a:t>
            </a:r>
            <a:r>
              <a:rPr lang="ru-RU" altLang="ru-RU" sz="2400" dirty="0"/>
              <a:t> в деятельности кооператива).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dirty="0"/>
              <a:t>Паевой взнос можно забрать (при выходе из кооператива) – Устав должен содержать правила возврата взноса.</a:t>
            </a:r>
          </a:p>
        </p:txBody>
      </p:sp>
      <p:sp>
        <p:nvSpPr>
          <p:cNvPr id="7172" name="Объект 1">
            <a:extLst>
              <a:ext uri="{FF2B5EF4-FFF2-40B4-BE49-F238E27FC236}">
                <a16:creationId xmlns:a16="http://schemas.microsoft.com/office/drawing/2014/main" id="{AA79AB14-6279-4927-A7FF-F9933C44F4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dirty="0"/>
              <a:t>Пример 1: кооператив из 5 членов покупает мини-трактор за 240 </a:t>
            </a:r>
            <a:r>
              <a:rPr lang="ru-RU" altLang="ru-RU" sz="2400" dirty="0" err="1"/>
              <a:t>т.р</a:t>
            </a:r>
            <a:r>
              <a:rPr lang="ru-RU" altLang="ru-RU" sz="2400" dirty="0"/>
              <a:t>.</a:t>
            </a:r>
          </a:p>
        </p:txBody>
      </p:sp>
      <p:pic>
        <p:nvPicPr>
          <p:cNvPr id="7173" name="Рисунок 2">
            <a:extLst>
              <a:ext uri="{FF2B5EF4-FFF2-40B4-BE49-F238E27FC236}">
                <a16:creationId xmlns:a16="http://schemas.microsoft.com/office/drawing/2014/main" id="{7E7F5629-75BF-4885-B4F8-7CC3A39F5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2894013"/>
            <a:ext cx="5176838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>
            <a:extLst>
              <a:ext uri="{FF2B5EF4-FFF2-40B4-BE49-F238E27FC236}">
                <a16:creationId xmlns:a16="http://schemas.microsoft.com/office/drawing/2014/main" id="{0222ABE1-62B5-4E8E-935D-C01F1D93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Формирование паевого фонда (пример 2; СПоК по переработке молока)</a:t>
            </a:r>
          </a:p>
        </p:txBody>
      </p:sp>
      <p:sp>
        <p:nvSpPr>
          <p:cNvPr id="8195" name="Объект 5">
            <a:extLst>
              <a:ext uri="{FF2B5EF4-FFF2-40B4-BE49-F238E27FC236}">
                <a16:creationId xmlns:a16="http://schemas.microsoft.com/office/drawing/2014/main" id="{D9DFC050-AA62-4136-8E81-FF97F0936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Имущество СПоК – минизавод, рассчитанный на приём 10 т молока в сутки (т.е. надоя от 500 коров), стоимость завода составляет 10 млн. руб.;</a:t>
            </a:r>
          </a:p>
          <a:p>
            <a:r>
              <a:rPr lang="ru-RU" altLang="ru-RU"/>
              <a:t>Члены СПоК в совокупности обладают поголовьем в 500 коров;</a:t>
            </a:r>
          </a:p>
          <a:p>
            <a:r>
              <a:rPr lang="ru-RU" altLang="ru-RU"/>
              <a:t>На одну корову приходится 10 000 000 : 500 = 20 000 руб. обязательного паевого взноса;</a:t>
            </a:r>
          </a:p>
          <a:p>
            <a:r>
              <a:rPr lang="ru-RU" altLang="ru-RU"/>
              <a:t>Член кооператива – владелец 1 коровы вносит ОПВ 20 000 руб.;</a:t>
            </a:r>
          </a:p>
          <a:p>
            <a:r>
              <a:rPr lang="ru-RU" altLang="ru-RU"/>
              <a:t>Член кооператива – владелец 10 коров вносит ОПВ 20 000 руб. * 10 = 200 000 руб.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77926670-2F32-4EB0-A092-040A2317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Движение паёв в кооперативе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D5E5FE-A83A-4853-8C26-AC22F7D40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Обязательный паевой взнос – не постоянная величина.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Например, </a:t>
            </a:r>
            <a:r>
              <a:rPr lang="ru-RU" dirty="0" err="1"/>
              <a:t>СПоК</a:t>
            </a:r>
            <a:r>
              <a:rPr lang="ru-RU" dirty="0"/>
              <a:t> в составе 5 КФХ приобрёл трактор МТЗ-82 за 1200 тыс. руб. (все фермеры имеют </a:t>
            </a:r>
            <a:r>
              <a:rPr lang="ru-RU" i="1" dirty="0"/>
              <a:t>равные по площади</a:t>
            </a:r>
            <a:r>
              <a:rPr lang="ru-RU" dirty="0"/>
              <a:t> участки). Один пай составляет 1200/5 = 240 тыс. руб.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 кооператив принят новый фермер (шестой). Тогда один пай составит 200 тыс. руб. (1200/6), вновь вступивший внесёт эту сумму, а первые пять – заберут по 40 тыс. руб.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(Альтернативный вариант: паевой фонд будет увеличен до 1200+240=1440 тыс. руб., за счёт паевого взноса шестого члена </a:t>
            </a:r>
            <a:r>
              <a:rPr lang="ru-RU" dirty="0" err="1"/>
              <a:t>СПоК</a:t>
            </a:r>
            <a:r>
              <a:rPr lang="ru-RU" dirty="0"/>
              <a:t> приобретёт навесное оборудование или сохранит деньги для будущих приобретений).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CC49157-6C4B-4B55-9C75-8C0D0A1E3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Документирование (учёт) паевых взносов и паевого фонда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7019C02-3D44-4C9E-9809-D149B48C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E45A4C"/>
          </a:solidFill>
        </p:spPr>
        <p:txBody>
          <a:bodyPr/>
          <a:lstStyle/>
          <a:p>
            <a:pPr algn="ctr"/>
            <a:r>
              <a:rPr lang="ru-RU" dirty="0"/>
              <a:t>Паевые взносы и паевой фонд не отражаются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9718930-71DC-4C26-B238-43B5228725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В заявлении на государственную регистрацию,</a:t>
            </a:r>
          </a:p>
          <a:p>
            <a:r>
              <a:rPr lang="ru-RU" dirty="0"/>
              <a:t>В Уставе (при этом в Уставе нужно отразить </a:t>
            </a:r>
            <a:r>
              <a:rPr lang="ru-RU" i="1" dirty="0"/>
              <a:t>принцип</a:t>
            </a:r>
            <a:r>
              <a:rPr lang="ru-RU" dirty="0"/>
              <a:t> формирования, например: «фиксированная величина на каждый гектар земли / голову КРС члена кооператива»)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200FF77-F06D-46F5-9911-5299702F2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ru-RU" dirty="0"/>
              <a:t>Паевые взносы и паевой фонд отражаются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17CEDF0A-5FE0-44F7-8532-A8E267D5361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В протоколах общего собрания (расшифровывается принцип Устава, например «10000 руб. на 1 га земли / голову КРС),</a:t>
            </a:r>
          </a:p>
          <a:p>
            <a:r>
              <a:rPr lang="ru-RU" dirty="0"/>
              <a:t>В реестре членов кооператива,</a:t>
            </a:r>
          </a:p>
          <a:p>
            <a:r>
              <a:rPr lang="ru-RU" dirty="0"/>
              <a:t>В членских книжках,</a:t>
            </a:r>
          </a:p>
          <a:p>
            <a:r>
              <a:rPr lang="ru-RU" dirty="0"/>
              <a:t>В бухгалтерском учёте и бухгалтерской (финансовой) отчётности</a:t>
            </a:r>
          </a:p>
        </p:txBody>
      </p:sp>
    </p:spTree>
    <p:extLst>
      <p:ext uri="{BB962C8B-B14F-4D97-AF65-F5344CB8AC3E}">
        <p14:creationId xmlns:p14="http://schemas.microsoft.com/office/powerpoint/2010/main" val="297824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8FFA1A03-FF9E-4461-B65A-9C07DA82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dirty="0"/>
              <a:t>Резервный фонд создаётся в размере не менее 10 процентов от паевого фонда</a:t>
            </a:r>
          </a:p>
        </p:txBody>
      </p:sp>
      <p:sp>
        <p:nvSpPr>
          <p:cNvPr id="24579" name="Объект 2">
            <a:extLst>
              <a:ext uri="{FF2B5EF4-FFF2-40B4-BE49-F238E27FC236}">
                <a16:creationId xmlns:a16="http://schemas.microsoft.com/office/drawing/2014/main" id="{D649F88F-5261-49DB-A86D-7E679B78A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374900"/>
            <a:ext cx="8229600" cy="37512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/>
              <a:t>Создаётся для:</a:t>
            </a:r>
          </a:p>
          <a:p>
            <a:pPr eaLnBrk="1" hangingPunct="1">
              <a:defRPr/>
            </a:pPr>
            <a:r>
              <a:rPr lang="ru-RU" altLang="ru-RU" dirty="0"/>
              <a:t>Возмещения балансового убытка;</a:t>
            </a:r>
          </a:p>
          <a:p>
            <a:pPr eaLnBrk="1" hangingPunct="1">
              <a:defRPr/>
            </a:pPr>
            <a:r>
              <a:rPr lang="ru-RU" altLang="ru-RU" dirty="0"/>
              <a:t>Покрытия непредвиденных расходов.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ru-RU" altLang="ru-RU" sz="2400" dirty="0"/>
              <a:t>Оптимально – сформировать резервный фонд в денежной форме и разместить данные средства на депозите (в ликвидных ценных бумагах) с тем, чтобы средства могли быть истрачены в случае возникновения непредвиденной ситуации.</a:t>
            </a:r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id="{365FDF62-26B1-4BCA-AB25-34CD3D49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E0676CA-4D99-4E7B-960D-F35B5E68C336}" type="slidenum">
              <a:rPr lang="en-US" altLang="ru-RU" sz="1400" smtClean="0"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ru-RU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5A57CA7-AFFA-4240-9265-5ED1A9F0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Неделимые фонды сельскохозяйственного кооператива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537B07A-216A-4AB0-97A4-543C58CEDC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/>
              <a:t>Источники финансирования (пассивы)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1BED8A-A296-49EA-BA4E-CF672544F0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Формируются за счёт взносов членов, прибыли, части паевого фонда,</a:t>
            </a:r>
          </a:p>
          <a:p>
            <a:r>
              <a:rPr lang="ru-RU" dirty="0"/>
              <a:t>Не подлежат выплате выходящим членам,</a:t>
            </a:r>
          </a:p>
          <a:p>
            <a:r>
              <a:rPr lang="ru-RU" dirty="0"/>
              <a:t>Примеры: резервный (обязательный), фонд накопления, фонд премирования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DDBF8A8-8E37-48EA-BDA4-109DA0892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/>
              <a:t>Элементы (объекты) имущества кооператива (активы)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43BCE428-2AC4-4C1F-A914-C2B593B7C38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Формируется через перечисление в уставе объектов (с указанием стоимости),</a:t>
            </a:r>
          </a:p>
          <a:p>
            <a:r>
              <a:rPr lang="ru-RU" dirty="0"/>
              <a:t>Не могут быть объектом взыскания по обязательствам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3AA4AF4E-6AE7-43A8-A155-C9790BFCC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6176963"/>
            <a:ext cx="255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6">
            <a:extLst>
              <a:ext uri="{FF2B5EF4-FFF2-40B4-BE49-F238E27FC236}">
                <a16:creationId xmlns:a16="http://schemas.microsoft.com/office/drawing/2014/main" id="{94245C70-129D-4EFC-93A5-F33ED3866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0" y="6329363"/>
            <a:ext cx="255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2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46E2C62B-D3FD-4716-BDFB-B59C373DB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Оформление хозяйственных операций кооператива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EB254F-7C98-450B-B62B-173DAD58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dirty="0"/>
              <a:t>В общем случае ничем не отличается от оформления сделок между другими субъектами хозяйственной деятельности.</a:t>
            </a:r>
          </a:p>
          <a:p>
            <a:pPr marL="0" indent="0">
              <a:buNone/>
              <a:defRPr/>
            </a:pPr>
            <a:r>
              <a:rPr lang="ru-RU" dirty="0"/>
              <a:t>Примеры хозяйственных договоров:</a:t>
            </a:r>
          </a:p>
          <a:p>
            <a:pPr>
              <a:defRPr/>
            </a:pPr>
            <a:r>
              <a:rPr lang="ru-RU" dirty="0"/>
              <a:t>Договор купли-продажи (кооператив является продавцом): удобрений, кормов, молодняка и т.д.</a:t>
            </a:r>
          </a:p>
          <a:p>
            <a:pPr>
              <a:defRPr/>
            </a:pPr>
            <a:r>
              <a:rPr lang="ru-RU" dirty="0"/>
              <a:t>Договор купли-продажи (кооператив является покупателем): готовой продукции (овощей, молока, мяса и т.д.);</a:t>
            </a:r>
          </a:p>
          <a:p>
            <a:pPr>
              <a:defRPr/>
            </a:pPr>
            <a:r>
              <a:rPr lang="ru-RU" dirty="0"/>
              <a:t>Договор оказания услуг: вспашки земли, ветеринарного обслуживания и т.д.;</a:t>
            </a:r>
          </a:p>
          <a:p>
            <a:pPr>
              <a:defRPr/>
            </a:pPr>
            <a:r>
              <a:rPr lang="ru-RU" dirty="0"/>
              <a:t>Договор аренды (член кооператива арендует у кооператива часть большого склада).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1BAA89C8-AF52-460F-B97D-4E549339C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Экономическая модель снабженческого кооператива</a:t>
            </a:r>
          </a:p>
        </p:txBody>
      </p:sp>
      <p:sp>
        <p:nvSpPr>
          <p:cNvPr id="7171" name="Объект 3">
            <a:extLst>
              <a:ext uri="{FF2B5EF4-FFF2-40B4-BE49-F238E27FC236}">
                <a16:creationId xmlns:a16="http://schemas.microsoft.com/office/drawing/2014/main" id="{A8E50CA0-6CDC-4F56-8A84-7FE3445C37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dirty="0" err="1"/>
              <a:t>СПоК</a:t>
            </a:r>
            <a:r>
              <a:rPr lang="ru-RU" altLang="ru-RU" dirty="0"/>
              <a:t> «Кормилец» по договору купли-продажи приобретает в собственность на заводе партии комбикорма, кратные 20 </a:t>
            </a:r>
            <a:r>
              <a:rPr lang="ru-RU" altLang="ru-RU" dirty="0" err="1"/>
              <a:t>тн</a:t>
            </a:r>
            <a:r>
              <a:rPr lang="ru-RU" altLang="ru-RU" dirty="0"/>
              <a:t> по цене 7 руб. за 1 кг.</a:t>
            </a:r>
          </a:p>
          <a:p>
            <a:pPr marL="0" indent="0">
              <a:buNone/>
            </a:pPr>
            <a:r>
              <a:rPr lang="ru-RU" altLang="ru-RU" dirty="0"/>
              <a:t>Приобретённый комбикорм от лица кооператива продаётся членам по цене 9 руб. за 1 кг.</a:t>
            </a:r>
          </a:p>
          <a:p>
            <a:pPr marL="0" indent="0">
              <a:buNone/>
            </a:pPr>
            <a:r>
              <a:rPr lang="ru-RU" altLang="ru-RU" dirty="0"/>
              <a:t>Кооператив финансирует свою деятельность за счёт разницы между ценой продажи и ценой покупки.</a:t>
            </a:r>
          </a:p>
        </p:txBody>
      </p:sp>
    </p:spTree>
    <p:extLst>
      <p:ext uri="{BB962C8B-B14F-4D97-AF65-F5344CB8AC3E}">
        <p14:creationId xmlns:p14="http://schemas.microsoft.com/office/powerpoint/2010/main" val="1662107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931</Words>
  <Application>Microsoft Office PowerPoint</Application>
  <PresentationFormat>Широкоэкранный</PresentationFormat>
  <Paragraphs>117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Тема Office</vt:lpstr>
      <vt:lpstr>Основы экономики сельскохозяйственного потребительского кооператива</vt:lpstr>
      <vt:lpstr>Формирование паевого фонда</vt:lpstr>
      <vt:lpstr>Формирование паевого фонда (пример 2; СПоК по переработке молока)</vt:lpstr>
      <vt:lpstr>Движение паёв в кооперативе</vt:lpstr>
      <vt:lpstr>Документирование (учёт) паевых взносов и паевого фонда</vt:lpstr>
      <vt:lpstr>Резервный фонд создаётся в размере не менее 10 процентов от паевого фонда</vt:lpstr>
      <vt:lpstr>Неделимые фонды сельскохозяйственного кооператива</vt:lpstr>
      <vt:lpstr>Оформление хозяйственных операций кооператива</vt:lpstr>
      <vt:lpstr>Экономическая модель снабженческого кооператива</vt:lpstr>
      <vt:lpstr>Ценообразование в кооперативе (пример 1)</vt:lpstr>
      <vt:lpstr>Экономическая модель сбытового кооператива</vt:lpstr>
      <vt:lpstr>Ценообразование в кооперативе (пример 2)</vt:lpstr>
      <vt:lpstr>Ценообразование в кооперативе (пример 3)</vt:lpstr>
      <vt:lpstr>Смета создания имущества кооператива</vt:lpstr>
      <vt:lpstr>Смета текущих расходов кооператива</vt:lpstr>
      <vt:lpstr>РСО «Агроконтроль»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создания и экономическая сущность сельскохозяйственных потребительских кооперативов</dc:title>
  <dc:creator>Efremov Nikolay</dc:creator>
  <cp:lastModifiedBy>BoilingPoint</cp:lastModifiedBy>
  <cp:revision>83</cp:revision>
  <dcterms:created xsi:type="dcterms:W3CDTF">2017-06-07T06:08:14Z</dcterms:created>
  <dcterms:modified xsi:type="dcterms:W3CDTF">2019-06-18T02:05:41Z</dcterms:modified>
</cp:coreProperties>
</file>