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9"/>
  </p:notesMasterIdLst>
  <p:handoutMasterIdLst>
    <p:handoutMasterId r:id="rId30"/>
  </p:handoutMasterIdLst>
  <p:sldIdLst>
    <p:sldId id="256" r:id="rId2"/>
    <p:sldId id="257" r:id="rId3"/>
    <p:sldId id="293" r:id="rId4"/>
    <p:sldId id="294" r:id="rId5"/>
    <p:sldId id="295" r:id="rId6"/>
    <p:sldId id="296" r:id="rId7"/>
    <p:sldId id="297" r:id="rId8"/>
    <p:sldId id="298" r:id="rId9"/>
    <p:sldId id="299" r:id="rId10"/>
    <p:sldId id="300" r:id="rId11"/>
    <p:sldId id="301" r:id="rId12"/>
    <p:sldId id="303" r:id="rId13"/>
    <p:sldId id="302" r:id="rId14"/>
    <p:sldId id="306" r:id="rId15"/>
    <p:sldId id="307" r:id="rId16"/>
    <p:sldId id="305" r:id="rId17"/>
    <p:sldId id="312" r:id="rId18"/>
    <p:sldId id="304" r:id="rId19"/>
    <p:sldId id="308" r:id="rId20"/>
    <p:sldId id="309" r:id="rId21"/>
    <p:sldId id="292" r:id="rId22"/>
    <p:sldId id="311" r:id="rId23"/>
    <p:sldId id="315" r:id="rId24"/>
    <p:sldId id="313" r:id="rId25"/>
    <p:sldId id="314" r:id="rId26"/>
    <p:sldId id="316" r:id="rId27"/>
    <p:sldId id="272" r:id="rId28"/>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66FF"/>
    <a:srgbClr val="6FB2DB"/>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590" autoAdjust="0"/>
  </p:normalViewPr>
  <p:slideViewPr>
    <p:cSldViewPr>
      <p:cViewPr>
        <p:scale>
          <a:sx n="90" d="100"/>
          <a:sy n="90" d="100"/>
        </p:scale>
        <p:origin x="660" y="33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p:cViewPr varScale="1">
        <p:scale>
          <a:sx n="103" d="100"/>
          <a:sy n="103" d="100"/>
        </p:scale>
        <p:origin x="-2520"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cs typeface="Arial" charset="0"/>
              </a:defRPr>
            </a:lvl1pPr>
          </a:lstStyle>
          <a:p>
            <a:pPr>
              <a:defRPr/>
            </a:pPr>
            <a:endParaRPr lang="ru-RU"/>
          </a:p>
        </p:txBody>
      </p:sp>
      <p:sp>
        <p:nvSpPr>
          <p:cNvPr id="3" name="Дата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atin typeface="Arial" charset="0"/>
                <a:cs typeface="Arial" charset="0"/>
              </a:defRPr>
            </a:lvl1pPr>
          </a:lstStyle>
          <a:p>
            <a:pPr>
              <a:defRPr/>
            </a:pPr>
            <a:fld id="{E3AF7F9F-D135-4516-83EE-85A1F9E418D5}" type="datetimeFigureOut">
              <a:rPr lang="ru-RU"/>
              <a:pPr>
                <a:defRPr/>
              </a:pPr>
              <a:t>30.07.2019</a:t>
            </a:fld>
            <a:endParaRPr lang="ru-RU"/>
          </a:p>
        </p:txBody>
      </p:sp>
      <p:sp>
        <p:nvSpPr>
          <p:cNvPr id="4" name="Нижний колонтитул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atin typeface="Arial" charset="0"/>
                <a:cs typeface="Arial" charset="0"/>
              </a:defRPr>
            </a:lvl1pPr>
          </a:lstStyle>
          <a:p>
            <a:pPr>
              <a:defRPr/>
            </a:pPr>
            <a:endParaRPr lang="ru-RU"/>
          </a:p>
        </p:txBody>
      </p:sp>
      <p:sp>
        <p:nvSpPr>
          <p:cNvPr id="5" name="Номер слайда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587535D4-53B2-4F9A-A173-176C8AFE3D67}" type="slidenum">
              <a:rPr lang="ru-RU" altLang="ru-RU"/>
              <a:pPr/>
              <a:t>‹#›</a:t>
            </a:fld>
            <a:endParaRPr lang="ru-RU" altLang="ru-RU"/>
          </a:p>
        </p:txBody>
      </p:sp>
    </p:spTree>
    <p:extLst>
      <p:ext uri="{BB962C8B-B14F-4D97-AF65-F5344CB8AC3E}">
        <p14:creationId xmlns:p14="http://schemas.microsoft.com/office/powerpoint/2010/main" val="104117907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Calibri" pitchFamily="34" charset="0"/>
                <a:cs typeface="Arial" charset="0"/>
              </a:defRPr>
            </a:lvl1pPr>
          </a:lstStyle>
          <a:p>
            <a:pPr>
              <a:defRPr/>
            </a:pPr>
            <a:endParaRPr lang="ru-RU"/>
          </a:p>
        </p:txBody>
      </p:sp>
      <p:sp>
        <p:nvSpPr>
          <p:cNvPr id="1945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Calibri" pitchFamily="34" charset="0"/>
                <a:cs typeface="Arial" charset="0"/>
              </a:defRPr>
            </a:lvl1pPr>
          </a:lstStyle>
          <a:p>
            <a:pPr>
              <a:defRPr/>
            </a:pPr>
            <a:fld id="{72127FC9-D69D-40F5-B73B-533A9B004A0D}" type="datetimeFigureOut">
              <a:rPr lang="ru-RU"/>
              <a:pPr>
                <a:defRPr/>
              </a:pPr>
              <a:t>30.07.2019</a:t>
            </a:fld>
            <a:endParaRPr lang="ru-RU"/>
          </a:p>
        </p:txBody>
      </p:sp>
      <p:sp>
        <p:nvSpPr>
          <p:cNvPr id="1741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6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p>
        </p:txBody>
      </p:sp>
      <p:sp>
        <p:nvSpPr>
          <p:cNvPr id="1946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Calibri" pitchFamily="34" charset="0"/>
                <a:cs typeface="Arial" charset="0"/>
              </a:defRPr>
            </a:lvl1pPr>
          </a:lstStyle>
          <a:p>
            <a:pPr>
              <a:defRPr/>
            </a:pPr>
            <a:endParaRPr lang="ru-RU"/>
          </a:p>
        </p:txBody>
      </p:sp>
      <p:sp>
        <p:nvSpPr>
          <p:cNvPr id="1946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B69CD041-2B0B-477E-B366-7B55FC584327}" type="slidenum">
              <a:rPr lang="ru-RU" altLang="ru-RU"/>
              <a:pPr/>
              <a:t>‹#›</a:t>
            </a:fld>
            <a:endParaRPr lang="ru-RU" altLang="ru-RU"/>
          </a:p>
        </p:txBody>
      </p:sp>
    </p:spTree>
    <p:extLst>
      <p:ext uri="{BB962C8B-B14F-4D97-AF65-F5344CB8AC3E}">
        <p14:creationId xmlns:p14="http://schemas.microsoft.com/office/powerpoint/2010/main" val="285641235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Rot="1" noChangeAspect="1" noChangeArrowheads="1" noTextEdit="1"/>
          </p:cNvSpPr>
          <p:nvPr>
            <p:ph type="sldImg"/>
          </p:nvPr>
        </p:nvSpPr>
        <p:spPr>
          <a:ln/>
        </p:spPr>
      </p:sp>
      <p:sp>
        <p:nvSpPr>
          <p:cNvPr id="2048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altLang="ru-RU" smtClean="0"/>
          </a:p>
        </p:txBody>
      </p:sp>
    </p:spTree>
    <p:extLst>
      <p:ext uri="{BB962C8B-B14F-4D97-AF65-F5344CB8AC3E}">
        <p14:creationId xmlns:p14="http://schemas.microsoft.com/office/powerpoint/2010/main" val="38943821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Образ слайда 1"/>
          <p:cNvSpPr>
            <a:spLocks noGrp="1" noRot="1" noChangeAspect="1"/>
          </p:cNvSpPr>
          <p:nvPr>
            <p:ph type="sldImg"/>
          </p:nvPr>
        </p:nvSpPr>
        <p:spPr>
          <a:ln/>
        </p:spPr>
      </p:sp>
      <p:sp>
        <p:nvSpPr>
          <p:cNvPr id="24578" name="Заметки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ru-RU" smtClean="0"/>
          </a:p>
        </p:txBody>
      </p:sp>
      <p:sp>
        <p:nvSpPr>
          <p:cNvPr id="24579" name="Номер слайда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509A332-FAAD-4985-9DE0-666F59492290}" type="slidenum">
              <a:rPr lang="ru-RU" altLang="ru-RU">
                <a:latin typeface="Calibri" panose="020F0502020204030204" pitchFamily="34" charset="0"/>
              </a:rPr>
              <a:pPr/>
              <a:t>10</a:t>
            </a:fld>
            <a:endParaRPr lang="ru-RU" altLang="ru-RU">
              <a:latin typeface="Calibri" panose="020F0502020204030204" pitchFamily="34" charset="0"/>
            </a:endParaRPr>
          </a:p>
        </p:txBody>
      </p:sp>
    </p:spTree>
    <p:extLst>
      <p:ext uri="{BB962C8B-B14F-4D97-AF65-F5344CB8AC3E}">
        <p14:creationId xmlns:p14="http://schemas.microsoft.com/office/powerpoint/2010/main" val="18006413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Образ слайда 1"/>
          <p:cNvSpPr>
            <a:spLocks noGrp="1" noRot="1" noChangeAspect="1"/>
          </p:cNvSpPr>
          <p:nvPr>
            <p:ph type="sldImg"/>
          </p:nvPr>
        </p:nvSpPr>
        <p:spPr>
          <a:ln/>
        </p:spPr>
      </p:sp>
      <p:sp>
        <p:nvSpPr>
          <p:cNvPr id="24578" name="Заметки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ru-RU" smtClean="0"/>
          </a:p>
        </p:txBody>
      </p:sp>
      <p:sp>
        <p:nvSpPr>
          <p:cNvPr id="24579" name="Номер слайда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509A332-FAAD-4985-9DE0-666F59492290}" type="slidenum">
              <a:rPr lang="ru-RU" altLang="ru-RU">
                <a:latin typeface="Calibri" panose="020F0502020204030204" pitchFamily="34" charset="0"/>
              </a:rPr>
              <a:pPr/>
              <a:t>11</a:t>
            </a:fld>
            <a:endParaRPr lang="ru-RU" altLang="ru-RU">
              <a:latin typeface="Calibri" panose="020F0502020204030204" pitchFamily="34" charset="0"/>
            </a:endParaRPr>
          </a:p>
        </p:txBody>
      </p:sp>
    </p:spTree>
    <p:extLst>
      <p:ext uri="{BB962C8B-B14F-4D97-AF65-F5344CB8AC3E}">
        <p14:creationId xmlns:p14="http://schemas.microsoft.com/office/powerpoint/2010/main" val="18006413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Образ слайда 1"/>
          <p:cNvSpPr>
            <a:spLocks noGrp="1" noRot="1" noChangeAspect="1"/>
          </p:cNvSpPr>
          <p:nvPr>
            <p:ph type="sldImg"/>
          </p:nvPr>
        </p:nvSpPr>
        <p:spPr>
          <a:ln/>
        </p:spPr>
      </p:sp>
      <p:sp>
        <p:nvSpPr>
          <p:cNvPr id="24578" name="Заметки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ru-RU" smtClean="0"/>
          </a:p>
        </p:txBody>
      </p:sp>
      <p:sp>
        <p:nvSpPr>
          <p:cNvPr id="24579" name="Номер слайда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509A332-FAAD-4985-9DE0-666F59492290}" type="slidenum">
              <a:rPr lang="ru-RU" altLang="ru-RU">
                <a:latin typeface="Calibri" panose="020F0502020204030204" pitchFamily="34" charset="0"/>
              </a:rPr>
              <a:pPr/>
              <a:t>12</a:t>
            </a:fld>
            <a:endParaRPr lang="ru-RU" altLang="ru-RU">
              <a:latin typeface="Calibri" panose="020F0502020204030204" pitchFamily="34" charset="0"/>
            </a:endParaRPr>
          </a:p>
        </p:txBody>
      </p:sp>
    </p:spTree>
    <p:extLst>
      <p:ext uri="{BB962C8B-B14F-4D97-AF65-F5344CB8AC3E}">
        <p14:creationId xmlns:p14="http://schemas.microsoft.com/office/powerpoint/2010/main" val="18006413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Образ слайда 1"/>
          <p:cNvSpPr>
            <a:spLocks noGrp="1" noRot="1" noChangeAspect="1"/>
          </p:cNvSpPr>
          <p:nvPr>
            <p:ph type="sldImg"/>
          </p:nvPr>
        </p:nvSpPr>
        <p:spPr>
          <a:ln/>
        </p:spPr>
      </p:sp>
      <p:sp>
        <p:nvSpPr>
          <p:cNvPr id="24578" name="Заметки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ru-RU" smtClean="0"/>
          </a:p>
        </p:txBody>
      </p:sp>
      <p:sp>
        <p:nvSpPr>
          <p:cNvPr id="24579" name="Номер слайда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509A332-FAAD-4985-9DE0-666F59492290}" type="slidenum">
              <a:rPr lang="ru-RU" altLang="ru-RU">
                <a:latin typeface="Calibri" panose="020F0502020204030204" pitchFamily="34" charset="0"/>
              </a:rPr>
              <a:pPr/>
              <a:t>13</a:t>
            </a:fld>
            <a:endParaRPr lang="ru-RU" altLang="ru-RU">
              <a:latin typeface="Calibri" panose="020F0502020204030204" pitchFamily="34" charset="0"/>
            </a:endParaRPr>
          </a:p>
        </p:txBody>
      </p:sp>
    </p:spTree>
    <p:extLst>
      <p:ext uri="{BB962C8B-B14F-4D97-AF65-F5344CB8AC3E}">
        <p14:creationId xmlns:p14="http://schemas.microsoft.com/office/powerpoint/2010/main" val="18006413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Образ слайда 1"/>
          <p:cNvSpPr>
            <a:spLocks noGrp="1" noRot="1" noChangeAspect="1"/>
          </p:cNvSpPr>
          <p:nvPr>
            <p:ph type="sldImg"/>
          </p:nvPr>
        </p:nvSpPr>
        <p:spPr>
          <a:ln/>
        </p:spPr>
      </p:sp>
      <p:sp>
        <p:nvSpPr>
          <p:cNvPr id="24578" name="Заметки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ru-RU" smtClean="0"/>
          </a:p>
        </p:txBody>
      </p:sp>
      <p:sp>
        <p:nvSpPr>
          <p:cNvPr id="24579" name="Номер слайда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509A332-FAAD-4985-9DE0-666F59492290}" type="slidenum">
              <a:rPr lang="ru-RU" altLang="ru-RU">
                <a:latin typeface="Calibri" panose="020F0502020204030204" pitchFamily="34" charset="0"/>
              </a:rPr>
              <a:pPr/>
              <a:t>14</a:t>
            </a:fld>
            <a:endParaRPr lang="ru-RU" altLang="ru-RU">
              <a:latin typeface="Calibri" panose="020F0502020204030204" pitchFamily="34" charset="0"/>
            </a:endParaRPr>
          </a:p>
        </p:txBody>
      </p:sp>
    </p:spTree>
    <p:extLst>
      <p:ext uri="{BB962C8B-B14F-4D97-AF65-F5344CB8AC3E}">
        <p14:creationId xmlns:p14="http://schemas.microsoft.com/office/powerpoint/2010/main" val="180064139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Образ слайда 1"/>
          <p:cNvSpPr>
            <a:spLocks noGrp="1" noRot="1" noChangeAspect="1"/>
          </p:cNvSpPr>
          <p:nvPr>
            <p:ph type="sldImg"/>
          </p:nvPr>
        </p:nvSpPr>
        <p:spPr>
          <a:ln/>
        </p:spPr>
      </p:sp>
      <p:sp>
        <p:nvSpPr>
          <p:cNvPr id="24578" name="Заметки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ru-RU" smtClean="0"/>
          </a:p>
        </p:txBody>
      </p:sp>
      <p:sp>
        <p:nvSpPr>
          <p:cNvPr id="24579" name="Номер слайда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509A332-FAAD-4985-9DE0-666F59492290}" type="slidenum">
              <a:rPr lang="ru-RU" altLang="ru-RU">
                <a:latin typeface="Calibri" panose="020F0502020204030204" pitchFamily="34" charset="0"/>
              </a:rPr>
              <a:pPr/>
              <a:t>15</a:t>
            </a:fld>
            <a:endParaRPr lang="ru-RU" altLang="ru-RU">
              <a:latin typeface="Calibri" panose="020F0502020204030204" pitchFamily="34" charset="0"/>
            </a:endParaRPr>
          </a:p>
        </p:txBody>
      </p:sp>
    </p:spTree>
    <p:extLst>
      <p:ext uri="{BB962C8B-B14F-4D97-AF65-F5344CB8AC3E}">
        <p14:creationId xmlns:p14="http://schemas.microsoft.com/office/powerpoint/2010/main" val="180064139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Образ слайда 1"/>
          <p:cNvSpPr>
            <a:spLocks noGrp="1" noRot="1" noChangeAspect="1"/>
          </p:cNvSpPr>
          <p:nvPr>
            <p:ph type="sldImg"/>
          </p:nvPr>
        </p:nvSpPr>
        <p:spPr>
          <a:ln/>
        </p:spPr>
      </p:sp>
      <p:sp>
        <p:nvSpPr>
          <p:cNvPr id="24578" name="Заметки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ru-RU" smtClean="0"/>
          </a:p>
        </p:txBody>
      </p:sp>
      <p:sp>
        <p:nvSpPr>
          <p:cNvPr id="24579" name="Номер слайда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509A332-FAAD-4985-9DE0-666F59492290}" type="slidenum">
              <a:rPr lang="ru-RU" altLang="ru-RU">
                <a:latin typeface="Calibri" panose="020F0502020204030204" pitchFamily="34" charset="0"/>
              </a:rPr>
              <a:pPr/>
              <a:t>16</a:t>
            </a:fld>
            <a:endParaRPr lang="ru-RU" altLang="ru-RU">
              <a:latin typeface="Calibri" panose="020F0502020204030204" pitchFamily="34" charset="0"/>
            </a:endParaRPr>
          </a:p>
        </p:txBody>
      </p:sp>
    </p:spTree>
    <p:extLst>
      <p:ext uri="{BB962C8B-B14F-4D97-AF65-F5344CB8AC3E}">
        <p14:creationId xmlns:p14="http://schemas.microsoft.com/office/powerpoint/2010/main" val="180064139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Образ слайда 1"/>
          <p:cNvSpPr>
            <a:spLocks noGrp="1" noRot="1" noChangeAspect="1"/>
          </p:cNvSpPr>
          <p:nvPr>
            <p:ph type="sldImg"/>
          </p:nvPr>
        </p:nvSpPr>
        <p:spPr>
          <a:ln/>
        </p:spPr>
      </p:sp>
      <p:sp>
        <p:nvSpPr>
          <p:cNvPr id="24578" name="Заметки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ru-RU" smtClean="0"/>
          </a:p>
        </p:txBody>
      </p:sp>
      <p:sp>
        <p:nvSpPr>
          <p:cNvPr id="24579" name="Номер слайда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509A332-FAAD-4985-9DE0-666F59492290}" type="slidenum">
              <a:rPr lang="ru-RU" altLang="ru-RU">
                <a:latin typeface="Calibri" panose="020F0502020204030204" pitchFamily="34" charset="0"/>
              </a:rPr>
              <a:pPr/>
              <a:t>17</a:t>
            </a:fld>
            <a:endParaRPr lang="ru-RU" altLang="ru-RU">
              <a:latin typeface="Calibri" panose="020F0502020204030204" pitchFamily="34" charset="0"/>
            </a:endParaRPr>
          </a:p>
        </p:txBody>
      </p:sp>
    </p:spTree>
    <p:extLst>
      <p:ext uri="{BB962C8B-B14F-4D97-AF65-F5344CB8AC3E}">
        <p14:creationId xmlns:p14="http://schemas.microsoft.com/office/powerpoint/2010/main" val="180064139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Образ слайда 1"/>
          <p:cNvSpPr>
            <a:spLocks noGrp="1" noRot="1" noChangeAspect="1"/>
          </p:cNvSpPr>
          <p:nvPr>
            <p:ph type="sldImg"/>
          </p:nvPr>
        </p:nvSpPr>
        <p:spPr>
          <a:ln/>
        </p:spPr>
      </p:sp>
      <p:sp>
        <p:nvSpPr>
          <p:cNvPr id="24578" name="Заметки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ru-RU" smtClean="0"/>
          </a:p>
        </p:txBody>
      </p:sp>
      <p:sp>
        <p:nvSpPr>
          <p:cNvPr id="24579" name="Номер слайда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509A332-FAAD-4985-9DE0-666F59492290}" type="slidenum">
              <a:rPr lang="ru-RU" altLang="ru-RU">
                <a:latin typeface="Calibri" panose="020F0502020204030204" pitchFamily="34" charset="0"/>
              </a:rPr>
              <a:pPr/>
              <a:t>18</a:t>
            </a:fld>
            <a:endParaRPr lang="ru-RU" altLang="ru-RU">
              <a:latin typeface="Calibri" panose="020F0502020204030204" pitchFamily="34" charset="0"/>
            </a:endParaRPr>
          </a:p>
        </p:txBody>
      </p:sp>
    </p:spTree>
    <p:extLst>
      <p:ext uri="{BB962C8B-B14F-4D97-AF65-F5344CB8AC3E}">
        <p14:creationId xmlns:p14="http://schemas.microsoft.com/office/powerpoint/2010/main" val="180064139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Образ слайда 1"/>
          <p:cNvSpPr>
            <a:spLocks noGrp="1" noRot="1" noChangeAspect="1"/>
          </p:cNvSpPr>
          <p:nvPr>
            <p:ph type="sldImg"/>
          </p:nvPr>
        </p:nvSpPr>
        <p:spPr>
          <a:ln/>
        </p:spPr>
      </p:sp>
      <p:sp>
        <p:nvSpPr>
          <p:cNvPr id="24578" name="Заметки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ru-RU" smtClean="0"/>
          </a:p>
        </p:txBody>
      </p:sp>
      <p:sp>
        <p:nvSpPr>
          <p:cNvPr id="24579" name="Номер слайда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509A332-FAAD-4985-9DE0-666F59492290}" type="slidenum">
              <a:rPr lang="ru-RU" altLang="ru-RU">
                <a:latin typeface="Calibri" panose="020F0502020204030204" pitchFamily="34" charset="0"/>
              </a:rPr>
              <a:pPr/>
              <a:t>19</a:t>
            </a:fld>
            <a:endParaRPr lang="ru-RU" altLang="ru-RU">
              <a:latin typeface="Calibri" panose="020F0502020204030204" pitchFamily="34" charset="0"/>
            </a:endParaRPr>
          </a:p>
        </p:txBody>
      </p:sp>
    </p:spTree>
    <p:extLst>
      <p:ext uri="{BB962C8B-B14F-4D97-AF65-F5344CB8AC3E}">
        <p14:creationId xmlns:p14="http://schemas.microsoft.com/office/powerpoint/2010/main" val="18006413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Образ слайда 1"/>
          <p:cNvSpPr>
            <a:spLocks noGrp="1" noRot="1" noChangeAspect="1"/>
          </p:cNvSpPr>
          <p:nvPr>
            <p:ph type="sldImg"/>
          </p:nvPr>
        </p:nvSpPr>
        <p:spPr>
          <a:ln/>
        </p:spPr>
      </p:sp>
      <p:sp>
        <p:nvSpPr>
          <p:cNvPr id="24578" name="Заметки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ru-RU" smtClean="0"/>
          </a:p>
        </p:txBody>
      </p:sp>
      <p:sp>
        <p:nvSpPr>
          <p:cNvPr id="24579" name="Номер слайда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509A332-FAAD-4985-9DE0-666F59492290}" type="slidenum">
              <a:rPr lang="ru-RU" altLang="ru-RU">
                <a:latin typeface="Calibri" panose="020F0502020204030204" pitchFamily="34" charset="0"/>
              </a:rPr>
              <a:pPr/>
              <a:t>2</a:t>
            </a:fld>
            <a:endParaRPr lang="ru-RU" altLang="ru-RU">
              <a:latin typeface="Calibri" panose="020F0502020204030204" pitchFamily="34" charset="0"/>
            </a:endParaRPr>
          </a:p>
        </p:txBody>
      </p:sp>
    </p:spTree>
    <p:extLst>
      <p:ext uri="{BB962C8B-B14F-4D97-AF65-F5344CB8AC3E}">
        <p14:creationId xmlns:p14="http://schemas.microsoft.com/office/powerpoint/2010/main" val="180064139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Образ слайда 1"/>
          <p:cNvSpPr>
            <a:spLocks noGrp="1" noRot="1" noChangeAspect="1"/>
          </p:cNvSpPr>
          <p:nvPr>
            <p:ph type="sldImg"/>
          </p:nvPr>
        </p:nvSpPr>
        <p:spPr>
          <a:ln/>
        </p:spPr>
      </p:sp>
      <p:sp>
        <p:nvSpPr>
          <p:cNvPr id="24578" name="Заметки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ru-RU" smtClean="0"/>
          </a:p>
        </p:txBody>
      </p:sp>
      <p:sp>
        <p:nvSpPr>
          <p:cNvPr id="24579" name="Номер слайда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509A332-FAAD-4985-9DE0-666F59492290}" type="slidenum">
              <a:rPr lang="ru-RU" altLang="ru-RU">
                <a:latin typeface="Calibri" panose="020F0502020204030204" pitchFamily="34" charset="0"/>
              </a:rPr>
              <a:pPr/>
              <a:t>20</a:t>
            </a:fld>
            <a:endParaRPr lang="ru-RU" altLang="ru-RU">
              <a:latin typeface="Calibri" panose="020F0502020204030204" pitchFamily="34" charset="0"/>
            </a:endParaRPr>
          </a:p>
        </p:txBody>
      </p:sp>
    </p:spTree>
    <p:extLst>
      <p:ext uri="{BB962C8B-B14F-4D97-AF65-F5344CB8AC3E}">
        <p14:creationId xmlns:p14="http://schemas.microsoft.com/office/powerpoint/2010/main" val="180064139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Образ слайда 1"/>
          <p:cNvSpPr>
            <a:spLocks noGrp="1" noRot="1" noChangeAspect="1"/>
          </p:cNvSpPr>
          <p:nvPr>
            <p:ph type="sldImg"/>
          </p:nvPr>
        </p:nvSpPr>
        <p:spPr>
          <a:ln/>
        </p:spPr>
      </p:sp>
      <p:sp>
        <p:nvSpPr>
          <p:cNvPr id="24578" name="Заметки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ru-RU" smtClean="0"/>
          </a:p>
        </p:txBody>
      </p:sp>
      <p:sp>
        <p:nvSpPr>
          <p:cNvPr id="24579" name="Номер слайда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509A332-FAAD-4985-9DE0-666F59492290}" type="slidenum">
              <a:rPr lang="ru-RU" altLang="ru-RU">
                <a:latin typeface="Calibri" panose="020F0502020204030204" pitchFamily="34" charset="0"/>
              </a:rPr>
              <a:pPr/>
              <a:t>21</a:t>
            </a:fld>
            <a:endParaRPr lang="ru-RU" altLang="ru-RU">
              <a:latin typeface="Calibri" panose="020F0502020204030204" pitchFamily="34" charset="0"/>
            </a:endParaRPr>
          </a:p>
        </p:txBody>
      </p:sp>
    </p:spTree>
    <p:extLst>
      <p:ext uri="{BB962C8B-B14F-4D97-AF65-F5344CB8AC3E}">
        <p14:creationId xmlns:p14="http://schemas.microsoft.com/office/powerpoint/2010/main" val="180064139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Образ слайда 1"/>
          <p:cNvSpPr>
            <a:spLocks noGrp="1" noRot="1" noChangeAspect="1"/>
          </p:cNvSpPr>
          <p:nvPr>
            <p:ph type="sldImg"/>
          </p:nvPr>
        </p:nvSpPr>
        <p:spPr>
          <a:ln/>
        </p:spPr>
      </p:sp>
      <p:sp>
        <p:nvSpPr>
          <p:cNvPr id="24578" name="Заметки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ru-RU" smtClean="0"/>
          </a:p>
        </p:txBody>
      </p:sp>
      <p:sp>
        <p:nvSpPr>
          <p:cNvPr id="24579" name="Номер слайда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509A332-FAAD-4985-9DE0-666F59492290}" type="slidenum">
              <a:rPr lang="ru-RU" altLang="ru-RU">
                <a:latin typeface="Calibri" panose="020F0502020204030204" pitchFamily="34" charset="0"/>
              </a:rPr>
              <a:pPr/>
              <a:t>22</a:t>
            </a:fld>
            <a:endParaRPr lang="ru-RU" altLang="ru-RU">
              <a:latin typeface="Calibri" panose="020F0502020204030204" pitchFamily="34" charset="0"/>
            </a:endParaRPr>
          </a:p>
        </p:txBody>
      </p:sp>
    </p:spTree>
    <p:extLst>
      <p:ext uri="{BB962C8B-B14F-4D97-AF65-F5344CB8AC3E}">
        <p14:creationId xmlns:p14="http://schemas.microsoft.com/office/powerpoint/2010/main" val="180064139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Образ слайда 1"/>
          <p:cNvSpPr>
            <a:spLocks noGrp="1" noRot="1" noChangeAspect="1"/>
          </p:cNvSpPr>
          <p:nvPr>
            <p:ph type="sldImg"/>
          </p:nvPr>
        </p:nvSpPr>
        <p:spPr>
          <a:ln/>
        </p:spPr>
      </p:sp>
      <p:sp>
        <p:nvSpPr>
          <p:cNvPr id="24578" name="Заметки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ru-RU" smtClean="0"/>
          </a:p>
        </p:txBody>
      </p:sp>
      <p:sp>
        <p:nvSpPr>
          <p:cNvPr id="24579" name="Номер слайда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509A332-FAAD-4985-9DE0-666F59492290}" type="slidenum">
              <a:rPr lang="ru-RU" altLang="ru-RU">
                <a:latin typeface="Calibri" panose="020F0502020204030204" pitchFamily="34" charset="0"/>
              </a:rPr>
              <a:pPr/>
              <a:t>23</a:t>
            </a:fld>
            <a:endParaRPr lang="ru-RU" altLang="ru-RU">
              <a:latin typeface="Calibri" panose="020F0502020204030204" pitchFamily="34" charset="0"/>
            </a:endParaRPr>
          </a:p>
        </p:txBody>
      </p:sp>
    </p:spTree>
    <p:extLst>
      <p:ext uri="{BB962C8B-B14F-4D97-AF65-F5344CB8AC3E}">
        <p14:creationId xmlns:p14="http://schemas.microsoft.com/office/powerpoint/2010/main" val="180064139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Образ слайда 1"/>
          <p:cNvSpPr>
            <a:spLocks noGrp="1" noRot="1" noChangeAspect="1"/>
          </p:cNvSpPr>
          <p:nvPr>
            <p:ph type="sldImg"/>
          </p:nvPr>
        </p:nvSpPr>
        <p:spPr>
          <a:ln/>
        </p:spPr>
      </p:sp>
      <p:sp>
        <p:nvSpPr>
          <p:cNvPr id="24578" name="Заметки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ru-RU" smtClean="0"/>
          </a:p>
        </p:txBody>
      </p:sp>
      <p:sp>
        <p:nvSpPr>
          <p:cNvPr id="24579" name="Номер слайда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509A332-FAAD-4985-9DE0-666F59492290}" type="slidenum">
              <a:rPr lang="ru-RU" altLang="ru-RU">
                <a:latin typeface="Calibri" panose="020F0502020204030204" pitchFamily="34" charset="0"/>
              </a:rPr>
              <a:pPr/>
              <a:t>24</a:t>
            </a:fld>
            <a:endParaRPr lang="ru-RU" altLang="ru-RU">
              <a:latin typeface="Calibri" panose="020F0502020204030204" pitchFamily="34" charset="0"/>
            </a:endParaRPr>
          </a:p>
        </p:txBody>
      </p:sp>
    </p:spTree>
    <p:extLst>
      <p:ext uri="{BB962C8B-B14F-4D97-AF65-F5344CB8AC3E}">
        <p14:creationId xmlns:p14="http://schemas.microsoft.com/office/powerpoint/2010/main" val="180064139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Образ слайда 1"/>
          <p:cNvSpPr>
            <a:spLocks noGrp="1" noRot="1" noChangeAspect="1"/>
          </p:cNvSpPr>
          <p:nvPr>
            <p:ph type="sldImg"/>
          </p:nvPr>
        </p:nvSpPr>
        <p:spPr>
          <a:ln/>
        </p:spPr>
      </p:sp>
      <p:sp>
        <p:nvSpPr>
          <p:cNvPr id="24578" name="Заметки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ru-RU" smtClean="0"/>
          </a:p>
        </p:txBody>
      </p:sp>
      <p:sp>
        <p:nvSpPr>
          <p:cNvPr id="24579" name="Номер слайда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509A332-FAAD-4985-9DE0-666F59492290}" type="slidenum">
              <a:rPr lang="ru-RU" altLang="ru-RU">
                <a:latin typeface="Calibri" panose="020F0502020204030204" pitchFamily="34" charset="0"/>
              </a:rPr>
              <a:pPr/>
              <a:t>25</a:t>
            </a:fld>
            <a:endParaRPr lang="ru-RU" altLang="ru-RU">
              <a:latin typeface="Calibri" panose="020F0502020204030204" pitchFamily="34" charset="0"/>
            </a:endParaRPr>
          </a:p>
        </p:txBody>
      </p:sp>
    </p:spTree>
    <p:extLst>
      <p:ext uri="{BB962C8B-B14F-4D97-AF65-F5344CB8AC3E}">
        <p14:creationId xmlns:p14="http://schemas.microsoft.com/office/powerpoint/2010/main" val="180064139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Образ слайда 1"/>
          <p:cNvSpPr>
            <a:spLocks noGrp="1" noRot="1" noChangeAspect="1"/>
          </p:cNvSpPr>
          <p:nvPr>
            <p:ph type="sldImg"/>
          </p:nvPr>
        </p:nvSpPr>
        <p:spPr>
          <a:ln/>
        </p:spPr>
      </p:sp>
      <p:sp>
        <p:nvSpPr>
          <p:cNvPr id="24578" name="Заметки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ru-RU" smtClean="0"/>
          </a:p>
        </p:txBody>
      </p:sp>
      <p:sp>
        <p:nvSpPr>
          <p:cNvPr id="24579" name="Номер слайда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509A332-FAAD-4985-9DE0-666F59492290}" type="slidenum">
              <a:rPr lang="ru-RU" altLang="ru-RU">
                <a:latin typeface="Calibri" panose="020F0502020204030204" pitchFamily="34" charset="0"/>
              </a:rPr>
              <a:pPr/>
              <a:t>26</a:t>
            </a:fld>
            <a:endParaRPr lang="ru-RU" altLang="ru-RU">
              <a:latin typeface="Calibri" panose="020F0502020204030204" pitchFamily="34" charset="0"/>
            </a:endParaRPr>
          </a:p>
        </p:txBody>
      </p:sp>
    </p:spTree>
    <p:extLst>
      <p:ext uri="{BB962C8B-B14F-4D97-AF65-F5344CB8AC3E}">
        <p14:creationId xmlns:p14="http://schemas.microsoft.com/office/powerpoint/2010/main" val="180064139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Образ слайда 1"/>
          <p:cNvSpPr>
            <a:spLocks noGrp="1" noRot="1" noChangeAspect="1"/>
          </p:cNvSpPr>
          <p:nvPr>
            <p:ph type="sldImg"/>
          </p:nvPr>
        </p:nvSpPr>
        <p:spPr>
          <a:ln/>
        </p:spPr>
      </p:sp>
      <p:sp>
        <p:nvSpPr>
          <p:cNvPr id="59394" name="Заметки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ru-RU" smtClean="0"/>
          </a:p>
        </p:txBody>
      </p:sp>
      <p:sp>
        <p:nvSpPr>
          <p:cNvPr id="59395" name="Номер слайда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93BFD2A-CC40-4DCF-8E63-2B16DA90B119}" type="slidenum">
              <a:rPr lang="ru-RU" altLang="ru-RU">
                <a:latin typeface="Calibri" panose="020F0502020204030204" pitchFamily="34" charset="0"/>
              </a:rPr>
              <a:pPr/>
              <a:t>27</a:t>
            </a:fld>
            <a:endParaRPr lang="ru-RU" altLang="ru-RU">
              <a:latin typeface="Calibri" panose="020F0502020204030204" pitchFamily="34" charset="0"/>
            </a:endParaRPr>
          </a:p>
        </p:txBody>
      </p:sp>
    </p:spTree>
    <p:extLst>
      <p:ext uri="{BB962C8B-B14F-4D97-AF65-F5344CB8AC3E}">
        <p14:creationId xmlns:p14="http://schemas.microsoft.com/office/powerpoint/2010/main" val="33788305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Образ слайда 1"/>
          <p:cNvSpPr>
            <a:spLocks noGrp="1" noRot="1" noChangeAspect="1"/>
          </p:cNvSpPr>
          <p:nvPr>
            <p:ph type="sldImg"/>
          </p:nvPr>
        </p:nvSpPr>
        <p:spPr>
          <a:ln/>
        </p:spPr>
      </p:sp>
      <p:sp>
        <p:nvSpPr>
          <p:cNvPr id="24578" name="Заметки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ru-RU" smtClean="0"/>
          </a:p>
        </p:txBody>
      </p:sp>
      <p:sp>
        <p:nvSpPr>
          <p:cNvPr id="24579" name="Номер слайда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509A332-FAAD-4985-9DE0-666F59492290}" type="slidenum">
              <a:rPr lang="ru-RU" altLang="ru-RU">
                <a:latin typeface="Calibri" panose="020F0502020204030204" pitchFamily="34" charset="0"/>
              </a:rPr>
              <a:pPr/>
              <a:t>3</a:t>
            </a:fld>
            <a:endParaRPr lang="ru-RU" altLang="ru-RU">
              <a:latin typeface="Calibri" panose="020F0502020204030204" pitchFamily="34" charset="0"/>
            </a:endParaRPr>
          </a:p>
        </p:txBody>
      </p:sp>
    </p:spTree>
    <p:extLst>
      <p:ext uri="{BB962C8B-B14F-4D97-AF65-F5344CB8AC3E}">
        <p14:creationId xmlns:p14="http://schemas.microsoft.com/office/powerpoint/2010/main" val="18006413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Образ слайда 1"/>
          <p:cNvSpPr>
            <a:spLocks noGrp="1" noRot="1" noChangeAspect="1"/>
          </p:cNvSpPr>
          <p:nvPr>
            <p:ph type="sldImg"/>
          </p:nvPr>
        </p:nvSpPr>
        <p:spPr>
          <a:ln/>
        </p:spPr>
      </p:sp>
      <p:sp>
        <p:nvSpPr>
          <p:cNvPr id="24578" name="Заметки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ru-RU" smtClean="0"/>
          </a:p>
        </p:txBody>
      </p:sp>
      <p:sp>
        <p:nvSpPr>
          <p:cNvPr id="24579" name="Номер слайда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509A332-FAAD-4985-9DE0-666F59492290}" type="slidenum">
              <a:rPr lang="ru-RU" altLang="ru-RU">
                <a:latin typeface="Calibri" panose="020F0502020204030204" pitchFamily="34" charset="0"/>
              </a:rPr>
              <a:pPr/>
              <a:t>4</a:t>
            </a:fld>
            <a:endParaRPr lang="ru-RU" altLang="ru-RU">
              <a:latin typeface="Calibri" panose="020F0502020204030204" pitchFamily="34" charset="0"/>
            </a:endParaRPr>
          </a:p>
        </p:txBody>
      </p:sp>
    </p:spTree>
    <p:extLst>
      <p:ext uri="{BB962C8B-B14F-4D97-AF65-F5344CB8AC3E}">
        <p14:creationId xmlns:p14="http://schemas.microsoft.com/office/powerpoint/2010/main" val="18006413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Образ слайда 1"/>
          <p:cNvSpPr>
            <a:spLocks noGrp="1" noRot="1" noChangeAspect="1"/>
          </p:cNvSpPr>
          <p:nvPr>
            <p:ph type="sldImg"/>
          </p:nvPr>
        </p:nvSpPr>
        <p:spPr>
          <a:ln/>
        </p:spPr>
      </p:sp>
      <p:sp>
        <p:nvSpPr>
          <p:cNvPr id="24578" name="Заметки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ru-RU" smtClean="0"/>
          </a:p>
        </p:txBody>
      </p:sp>
      <p:sp>
        <p:nvSpPr>
          <p:cNvPr id="24579" name="Номер слайда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509A332-FAAD-4985-9DE0-666F59492290}" type="slidenum">
              <a:rPr lang="ru-RU" altLang="ru-RU">
                <a:latin typeface="Calibri" panose="020F0502020204030204" pitchFamily="34" charset="0"/>
              </a:rPr>
              <a:pPr/>
              <a:t>5</a:t>
            </a:fld>
            <a:endParaRPr lang="ru-RU" altLang="ru-RU">
              <a:latin typeface="Calibri" panose="020F0502020204030204" pitchFamily="34" charset="0"/>
            </a:endParaRPr>
          </a:p>
        </p:txBody>
      </p:sp>
    </p:spTree>
    <p:extLst>
      <p:ext uri="{BB962C8B-B14F-4D97-AF65-F5344CB8AC3E}">
        <p14:creationId xmlns:p14="http://schemas.microsoft.com/office/powerpoint/2010/main" val="18006413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Образ слайда 1"/>
          <p:cNvSpPr>
            <a:spLocks noGrp="1" noRot="1" noChangeAspect="1"/>
          </p:cNvSpPr>
          <p:nvPr>
            <p:ph type="sldImg"/>
          </p:nvPr>
        </p:nvSpPr>
        <p:spPr>
          <a:ln/>
        </p:spPr>
      </p:sp>
      <p:sp>
        <p:nvSpPr>
          <p:cNvPr id="24578" name="Заметки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ru-RU" smtClean="0"/>
          </a:p>
        </p:txBody>
      </p:sp>
      <p:sp>
        <p:nvSpPr>
          <p:cNvPr id="24579" name="Номер слайда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509A332-FAAD-4985-9DE0-666F59492290}" type="slidenum">
              <a:rPr lang="ru-RU" altLang="ru-RU">
                <a:latin typeface="Calibri" panose="020F0502020204030204" pitchFamily="34" charset="0"/>
              </a:rPr>
              <a:pPr/>
              <a:t>6</a:t>
            </a:fld>
            <a:endParaRPr lang="ru-RU" altLang="ru-RU">
              <a:latin typeface="Calibri" panose="020F0502020204030204" pitchFamily="34" charset="0"/>
            </a:endParaRPr>
          </a:p>
        </p:txBody>
      </p:sp>
    </p:spTree>
    <p:extLst>
      <p:ext uri="{BB962C8B-B14F-4D97-AF65-F5344CB8AC3E}">
        <p14:creationId xmlns:p14="http://schemas.microsoft.com/office/powerpoint/2010/main" val="18006413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Образ слайда 1"/>
          <p:cNvSpPr>
            <a:spLocks noGrp="1" noRot="1" noChangeAspect="1"/>
          </p:cNvSpPr>
          <p:nvPr>
            <p:ph type="sldImg"/>
          </p:nvPr>
        </p:nvSpPr>
        <p:spPr>
          <a:ln/>
        </p:spPr>
      </p:sp>
      <p:sp>
        <p:nvSpPr>
          <p:cNvPr id="24578" name="Заметки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ru-RU" smtClean="0"/>
          </a:p>
        </p:txBody>
      </p:sp>
      <p:sp>
        <p:nvSpPr>
          <p:cNvPr id="24579" name="Номер слайда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509A332-FAAD-4985-9DE0-666F59492290}" type="slidenum">
              <a:rPr lang="ru-RU" altLang="ru-RU">
                <a:latin typeface="Calibri" panose="020F0502020204030204" pitchFamily="34" charset="0"/>
              </a:rPr>
              <a:pPr/>
              <a:t>7</a:t>
            </a:fld>
            <a:endParaRPr lang="ru-RU" altLang="ru-RU">
              <a:latin typeface="Calibri" panose="020F0502020204030204" pitchFamily="34" charset="0"/>
            </a:endParaRPr>
          </a:p>
        </p:txBody>
      </p:sp>
    </p:spTree>
    <p:extLst>
      <p:ext uri="{BB962C8B-B14F-4D97-AF65-F5344CB8AC3E}">
        <p14:creationId xmlns:p14="http://schemas.microsoft.com/office/powerpoint/2010/main" val="18006413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Образ слайда 1"/>
          <p:cNvSpPr>
            <a:spLocks noGrp="1" noRot="1" noChangeAspect="1"/>
          </p:cNvSpPr>
          <p:nvPr>
            <p:ph type="sldImg"/>
          </p:nvPr>
        </p:nvSpPr>
        <p:spPr>
          <a:ln/>
        </p:spPr>
      </p:sp>
      <p:sp>
        <p:nvSpPr>
          <p:cNvPr id="24578" name="Заметки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ru-RU" smtClean="0"/>
          </a:p>
        </p:txBody>
      </p:sp>
      <p:sp>
        <p:nvSpPr>
          <p:cNvPr id="24579" name="Номер слайда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509A332-FAAD-4985-9DE0-666F59492290}" type="slidenum">
              <a:rPr lang="ru-RU" altLang="ru-RU">
                <a:latin typeface="Calibri" panose="020F0502020204030204" pitchFamily="34" charset="0"/>
              </a:rPr>
              <a:pPr/>
              <a:t>8</a:t>
            </a:fld>
            <a:endParaRPr lang="ru-RU" altLang="ru-RU">
              <a:latin typeface="Calibri" panose="020F0502020204030204" pitchFamily="34" charset="0"/>
            </a:endParaRPr>
          </a:p>
        </p:txBody>
      </p:sp>
    </p:spTree>
    <p:extLst>
      <p:ext uri="{BB962C8B-B14F-4D97-AF65-F5344CB8AC3E}">
        <p14:creationId xmlns:p14="http://schemas.microsoft.com/office/powerpoint/2010/main" val="18006413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Образ слайда 1"/>
          <p:cNvSpPr>
            <a:spLocks noGrp="1" noRot="1" noChangeAspect="1"/>
          </p:cNvSpPr>
          <p:nvPr>
            <p:ph type="sldImg"/>
          </p:nvPr>
        </p:nvSpPr>
        <p:spPr>
          <a:ln/>
        </p:spPr>
      </p:sp>
      <p:sp>
        <p:nvSpPr>
          <p:cNvPr id="24578" name="Заметки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ru-RU" smtClean="0"/>
          </a:p>
        </p:txBody>
      </p:sp>
      <p:sp>
        <p:nvSpPr>
          <p:cNvPr id="24579" name="Номер слайда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509A332-FAAD-4985-9DE0-666F59492290}" type="slidenum">
              <a:rPr lang="ru-RU" altLang="ru-RU">
                <a:latin typeface="Calibri" panose="020F0502020204030204" pitchFamily="34" charset="0"/>
              </a:rPr>
              <a:pPr/>
              <a:t>9</a:t>
            </a:fld>
            <a:endParaRPr lang="ru-RU" altLang="ru-RU">
              <a:latin typeface="Calibri" panose="020F0502020204030204" pitchFamily="34" charset="0"/>
            </a:endParaRPr>
          </a:p>
        </p:txBody>
      </p:sp>
    </p:spTree>
    <p:extLst>
      <p:ext uri="{BB962C8B-B14F-4D97-AF65-F5344CB8AC3E}">
        <p14:creationId xmlns:p14="http://schemas.microsoft.com/office/powerpoint/2010/main" val="18006413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pPr>
              <a:defRPr/>
            </a:pPr>
            <a:fld id="{2F4F010D-FF45-46DD-953E-926BB00B53F2}" type="datetime1">
              <a:rPr lang="ru-RU"/>
              <a:pPr>
                <a:defRPr/>
              </a:pPr>
              <a:t>30.07.2019</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fld id="{9891392A-7974-481A-B84F-B614EA5BDDBF}" type="slidenum">
              <a:rPr lang="ru-RU" altLang="ru-RU"/>
              <a:pPr/>
              <a:t>‹#›</a:t>
            </a:fld>
            <a:endParaRPr lang="ru-RU" altLang="ru-RU"/>
          </a:p>
        </p:txBody>
      </p:sp>
    </p:spTree>
    <p:extLst>
      <p:ext uri="{BB962C8B-B14F-4D97-AF65-F5344CB8AC3E}">
        <p14:creationId xmlns:p14="http://schemas.microsoft.com/office/powerpoint/2010/main" val="1195684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8EF588C6-C830-4D6B-8327-056AFDDA224F}" type="datetime1">
              <a:rPr lang="ru-RU"/>
              <a:pPr>
                <a:defRPr/>
              </a:pPr>
              <a:t>30.07.2019</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fld id="{B839D0DE-CD0E-4681-9D9E-43E103019119}" type="slidenum">
              <a:rPr lang="ru-RU" altLang="ru-RU"/>
              <a:pPr/>
              <a:t>‹#›</a:t>
            </a:fld>
            <a:endParaRPr lang="ru-RU" altLang="ru-RU"/>
          </a:p>
        </p:txBody>
      </p:sp>
    </p:spTree>
    <p:extLst>
      <p:ext uri="{BB962C8B-B14F-4D97-AF65-F5344CB8AC3E}">
        <p14:creationId xmlns:p14="http://schemas.microsoft.com/office/powerpoint/2010/main" val="12900982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54173DC4-C06F-4F2D-9730-99D52FF3EB84}" type="datetime1">
              <a:rPr lang="ru-RU"/>
              <a:pPr>
                <a:defRPr/>
              </a:pPr>
              <a:t>30.07.2019</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fld id="{1C7C474C-6C2A-443A-8701-FCA7BA0809B8}" type="slidenum">
              <a:rPr lang="ru-RU" altLang="ru-RU"/>
              <a:pPr/>
              <a:t>‹#›</a:t>
            </a:fld>
            <a:endParaRPr lang="ru-RU" altLang="ru-RU"/>
          </a:p>
        </p:txBody>
      </p:sp>
    </p:spTree>
    <p:extLst>
      <p:ext uri="{BB962C8B-B14F-4D97-AF65-F5344CB8AC3E}">
        <p14:creationId xmlns:p14="http://schemas.microsoft.com/office/powerpoint/2010/main" val="4717531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Заголовок и таблиц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p>
            <a:r>
              <a:rPr lang="en-US"/>
              <a:t>Образец заголовка</a:t>
            </a:r>
            <a:endParaRPr lang="ru-RU"/>
          </a:p>
        </p:txBody>
      </p:sp>
      <p:sp>
        <p:nvSpPr>
          <p:cNvPr id="3" name="Таблица 2"/>
          <p:cNvSpPr>
            <a:spLocks noGrp="1"/>
          </p:cNvSpPr>
          <p:nvPr>
            <p:ph type="tbl" idx="1"/>
          </p:nvPr>
        </p:nvSpPr>
        <p:spPr>
          <a:xfrm>
            <a:off x="457200" y="1600200"/>
            <a:ext cx="8229600" cy="4525963"/>
          </a:xfrm>
        </p:spPr>
        <p:txBody>
          <a:bodyPr/>
          <a:lstStyle/>
          <a:p>
            <a:pPr lvl="0"/>
            <a:endParaRPr lang="ru-RU" noProof="0"/>
          </a:p>
        </p:txBody>
      </p:sp>
      <p:sp>
        <p:nvSpPr>
          <p:cNvPr id="4" name="Дата 3"/>
          <p:cNvSpPr>
            <a:spLocks noGrp="1"/>
          </p:cNvSpPr>
          <p:nvPr>
            <p:ph type="dt" sz="half" idx="10"/>
          </p:nvPr>
        </p:nvSpPr>
        <p:spPr/>
        <p:txBody>
          <a:bodyPr/>
          <a:lstStyle>
            <a:lvl1pPr>
              <a:defRPr/>
            </a:lvl1pPr>
          </a:lstStyle>
          <a:p>
            <a:pPr>
              <a:defRPr/>
            </a:pPr>
            <a:fld id="{CF191E21-B456-4180-8105-AC6CCA74057B}" type="datetime1">
              <a:rPr lang="ru-RU"/>
              <a:pPr>
                <a:defRPr/>
              </a:pPr>
              <a:t>30.07.2019</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fld id="{A8BBB835-21E1-4841-AD06-1593A0795BFC}" type="slidenum">
              <a:rPr lang="ru-RU" altLang="ru-RU"/>
              <a:pPr/>
              <a:t>‹#›</a:t>
            </a:fld>
            <a:endParaRPr lang="ru-RU" altLang="ru-RU"/>
          </a:p>
        </p:txBody>
      </p:sp>
    </p:spTree>
    <p:extLst>
      <p:ext uri="{BB962C8B-B14F-4D97-AF65-F5344CB8AC3E}">
        <p14:creationId xmlns:p14="http://schemas.microsoft.com/office/powerpoint/2010/main" val="31227077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woObj" preserve="1">
  <p:cSld name="Заголовок, 1 большой объект и 2 маленьких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p>
            <a:r>
              <a:rPr lang="en-US"/>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p>
            <a:pPr lvl="0"/>
            <a:r>
              <a:rPr lang="en-US"/>
              <a:t>Образец текста</a:t>
            </a:r>
          </a:p>
          <a:p>
            <a:pPr lvl="1"/>
            <a:r>
              <a:rPr lang="en-US"/>
              <a:t>Второй уровень</a:t>
            </a:r>
          </a:p>
          <a:p>
            <a:pPr lvl="2"/>
            <a:r>
              <a:rPr lang="en-US"/>
              <a:t>Третий уровень</a:t>
            </a:r>
          </a:p>
          <a:p>
            <a:pPr lvl="3"/>
            <a:r>
              <a:rPr lang="en-US"/>
              <a:t>Четвертый уровень</a:t>
            </a:r>
          </a:p>
          <a:p>
            <a:pPr lvl="4"/>
            <a:r>
              <a:rPr lang="en-US"/>
              <a:t>Пятый уровень</a:t>
            </a:r>
            <a:endParaRPr lang="ru-RU"/>
          </a:p>
        </p:txBody>
      </p:sp>
      <p:sp>
        <p:nvSpPr>
          <p:cNvPr id="4" name="Содержимое 3"/>
          <p:cNvSpPr>
            <a:spLocks noGrp="1"/>
          </p:cNvSpPr>
          <p:nvPr>
            <p:ph sz="quarter" idx="2"/>
          </p:nvPr>
        </p:nvSpPr>
        <p:spPr>
          <a:xfrm>
            <a:off x="4648200" y="1600200"/>
            <a:ext cx="4038600" cy="2185988"/>
          </a:xfrm>
        </p:spPr>
        <p:txBody>
          <a:bodyPr/>
          <a:lstStyle/>
          <a:p>
            <a:pPr lvl="0"/>
            <a:r>
              <a:rPr lang="en-US"/>
              <a:t>Образец текста</a:t>
            </a:r>
          </a:p>
          <a:p>
            <a:pPr lvl="1"/>
            <a:r>
              <a:rPr lang="en-US"/>
              <a:t>Второй уровень</a:t>
            </a:r>
          </a:p>
          <a:p>
            <a:pPr lvl="2"/>
            <a:r>
              <a:rPr lang="en-US"/>
              <a:t>Третий уровень</a:t>
            </a:r>
          </a:p>
          <a:p>
            <a:pPr lvl="3"/>
            <a:r>
              <a:rPr lang="en-US"/>
              <a:t>Четвертый уровень</a:t>
            </a:r>
          </a:p>
          <a:p>
            <a:pPr lvl="4"/>
            <a:r>
              <a:rPr lang="en-US"/>
              <a:t>Пятый уровень</a:t>
            </a:r>
            <a:endParaRPr lang="ru-RU"/>
          </a:p>
        </p:txBody>
      </p:sp>
      <p:sp>
        <p:nvSpPr>
          <p:cNvPr id="5" name="Содержимое 4"/>
          <p:cNvSpPr>
            <a:spLocks noGrp="1"/>
          </p:cNvSpPr>
          <p:nvPr>
            <p:ph sz="quarter" idx="3"/>
          </p:nvPr>
        </p:nvSpPr>
        <p:spPr>
          <a:xfrm>
            <a:off x="4648200" y="3938588"/>
            <a:ext cx="4038600" cy="2187575"/>
          </a:xfrm>
        </p:spPr>
        <p:txBody>
          <a:bodyPr/>
          <a:lstStyle/>
          <a:p>
            <a:pPr lvl="0"/>
            <a:r>
              <a:rPr lang="en-US"/>
              <a:t>Образец текста</a:t>
            </a:r>
          </a:p>
          <a:p>
            <a:pPr lvl="1"/>
            <a:r>
              <a:rPr lang="en-US"/>
              <a:t>Второй уровень</a:t>
            </a:r>
          </a:p>
          <a:p>
            <a:pPr lvl="2"/>
            <a:r>
              <a:rPr lang="en-US"/>
              <a:t>Третий уровень</a:t>
            </a:r>
          </a:p>
          <a:p>
            <a:pPr lvl="3"/>
            <a:r>
              <a:rPr lang="en-US"/>
              <a:t>Четвертый уровень</a:t>
            </a:r>
          </a:p>
          <a:p>
            <a:pPr lvl="4"/>
            <a:r>
              <a:rPr lang="en-US"/>
              <a:t>Пятый уровень</a:t>
            </a:r>
            <a:endParaRPr lang="ru-RU"/>
          </a:p>
        </p:txBody>
      </p:sp>
      <p:sp>
        <p:nvSpPr>
          <p:cNvPr id="6" name="Дата 3"/>
          <p:cNvSpPr>
            <a:spLocks noGrp="1"/>
          </p:cNvSpPr>
          <p:nvPr>
            <p:ph type="dt" sz="half" idx="10"/>
          </p:nvPr>
        </p:nvSpPr>
        <p:spPr/>
        <p:txBody>
          <a:bodyPr/>
          <a:lstStyle>
            <a:lvl1pPr>
              <a:defRPr/>
            </a:lvl1pPr>
          </a:lstStyle>
          <a:p>
            <a:pPr>
              <a:defRPr/>
            </a:pPr>
            <a:fld id="{07864262-014E-4FB0-A8E9-51936A7C09FE}" type="datetime1">
              <a:rPr lang="ru-RU"/>
              <a:pPr>
                <a:defRPr/>
              </a:pPr>
              <a:t>30.07.2019</a:t>
            </a:fld>
            <a:endParaRPr lang="ru-RU"/>
          </a:p>
        </p:txBody>
      </p:sp>
      <p:sp>
        <p:nvSpPr>
          <p:cNvPr id="7" name="Нижний колонтитул 4"/>
          <p:cNvSpPr>
            <a:spLocks noGrp="1"/>
          </p:cNvSpPr>
          <p:nvPr>
            <p:ph type="ftr" sz="quarter" idx="11"/>
          </p:nvPr>
        </p:nvSpPr>
        <p:spPr/>
        <p:txBody>
          <a:bodyPr/>
          <a:lstStyle>
            <a:lvl1pPr>
              <a:defRPr/>
            </a:lvl1pPr>
          </a:lstStyle>
          <a:p>
            <a:pPr>
              <a:defRPr/>
            </a:pPr>
            <a:endParaRPr lang="ru-RU"/>
          </a:p>
        </p:txBody>
      </p:sp>
      <p:sp>
        <p:nvSpPr>
          <p:cNvPr id="8" name="Номер слайда 5"/>
          <p:cNvSpPr>
            <a:spLocks noGrp="1"/>
          </p:cNvSpPr>
          <p:nvPr>
            <p:ph type="sldNum" sz="quarter" idx="12"/>
          </p:nvPr>
        </p:nvSpPr>
        <p:spPr/>
        <p:txBody>
          <a:bodyPr/>
          <a:lstStyle>
            <a:lvl1pPr>
              <a:defRPr/>
            </a:lvl1pPr>
          </a:lstStyle>
          <a:p>
            <a:fld id="{F0AB5E86-4518-4C1E-B967-DE591A1316A6}" type="slidenum">
              <a:rPr lang="ru-RU" altLang="ru-RU"/>
              <a:pPr/>
              <a:t>‹#›</a:t>
            </a:fld>
            <a:endParaRPr lang="ru-RU" altLang="ru-RU"/>
          </a:p>
        </p:txBody>
      </p:sp>
    </p:spTree>
    <p:extLst>
      <p:ext uri="{BB962C8B-B14F-4D97-AF65-F5344CB8AC3E}">
        <p14:creationId xmlns:p14="http://schemas.microsoft.com/office/powerpoint/2010/main" val="8993635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Заголовок, текст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p>
            <a:r>
              <a:rPr lang="en-US"/>
              <a:t>Образец заголовка</a:t>
            </a:r>
            <a:endParaRPr lang="ru-RU"/>
          </a:p>
        </p:txBody>
      </p:sp>
      <p:sp>
        <p:nvSpPr>
          <p:cNvPr id="3" name="Текст 2"/>
          <p:cNvSpPr>
            <a:spLocks noGrp="1"/>
          </p:cNvSpPr>
          <p:nvPr>
            <p:ph type="body" sz="half" idx="1"/>
          </p:nvPr>
        </p:nvSpPr>
        <p:spPr>
          <a:xfrm>
            <a:off x="457200" y="1600200"/>
            <a:ext cx="4038600" cy="4525963"/>
          </a:xfrm>
        </p:spPr>
        <p:txBody>
          <a:bodyPr/>
          <a:lstStyle/>
          <a:p>
            <a:pPr lvl="0"/>
            <a:r>
              <a:rPr lang="en-US"/>
              <a:t>Образец текста</a:t>
            </a:r>
          </a:p>
          <a:p>
            <a:pPr lvl="1"/>
            <a:r>
              <a:rPr lang="en-US"/>
              <a:t>Второй уровень</a:t>
            </a:r>
          </a:p>
          <a:p>
            <a:pPr lvl="2"/>
            <a:r>
              <a:rPr lang="en-US"/>
              <a:t>Третий уровень</a:t>
            </a:r>
          </a:p>
          <a:p>
            <a:pPr lvl="3"/>
            <a:r>
              <a:rPr lang="en-US"/>
              <a:t>Четвертый уровень</a:t>
            </a:r>
          </a:p>
          <a:p>
            <a:pPr lvl="4"/>
            <a:r>
              <a:rPr lang="en-US"/>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p>
            <a:pPr lvl="0"/>
            <a:r>
              <a:rPr lang="en-US"/>
              <a:t>Образец текста</a:t>
            </a:r>
          </a:p>
          <a:p>
            <a:pPr lvl="1"/>
            <a:r>
              <a:rPr lang="en-US"/>
              <a:t>Второй уровень</a:t>
            </a:r>
          </a:p>
          <a:p>
            <a:pPr lvl="2"/>
            <a:r>
              <a:rPr lang="en-US"/>
              <a:t>Третий уровень</a:t>
            </a:r>
          </a:p>
          <a:p>
            <a:pPr lvl="3"/>
            <a:r>
              <a:rPr lang="en-US"/>
              <a:t>Четвертый уровень</a:t>
            </a:r>
          </a:p>
          <a:p>
            <a:pPr lvl="4"/>
            <a:r>
              <a:rPr lang="en-US"/>
              <a:t>Пятый уровень</a:t>
            </a:r>
            <a:endParaRPr lang="ru-RU"/>
          </a:p>
        </p:txBody>
      </p:sp>
      <p:sp>
        <p:nvSpPr>
          <p:cNvPr id="5" name="Дата 3"/>
          <p:cNvSpPr>
            <a:spLocks noGrp="1"/>
          </p:cNvSpPr>
          <p:nvPr>
            <p:ph type="dt" sz="half" idx="10"/>
          </p:nvPr>
        </p:nvSpPr>
        <p:spPr/>
        <p:txBody>
          <a:bodyPr/>
          <a:lstStyle>
            <a:lvl1pPr>
              <a:defRPr/>
            </a:lvl1pPr>
          </a:lstStyle>
          <a:p>
            <a:pPr>
              <a:defRPr/>
            </a:pPr>
            <a:fld id="{6AA88B6C-7B15-457D-B85C-C6024B985BFD}" type="datetime1">
              <a:rPr lang="ru-RU"/>
              <a:pPr>
                <a:defRPr/>
              </a:pPr>
              <a:t>30.07.2019</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fld id="{701F05BF-3953-4898-BEE5-A3493BE14C59}" type="slidenum">
              <a:rPr lang="ru-RU" altLang="ru-RU"/>
              <a:pPr/>
              <a:t>‹#›</a:t>
            </a:fld>
            <a:endParaRPr lang="ru-RU" altLang="ru-RU"/>
          </a:p>
        </p:txBody>
      </p:sp>
    </p:spTree>
    <p:extLst>
      <p:ext uri="{BB962C8B-B14F-4D97-AF65-F5344CB8AC3E}">
        <p14:creationId xmlns:p14="http://schemas.microsoft.com/office/powerpoint/2010/main" val="24079962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xAndTwoObj" preserve="1">
  <p:cSld name="Заголовок, текст и 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p>
            <a:r>
              <a:rPr lang="en-US"/>
              <a:t>Образец заголовка</a:t>
            </a:r>
            <a:endParaRPr lang="ru-RU"/>
          </a:p>
        </p:txBody>
      </p:sp>
      <p:sp>
        <p:nvSpPr>
          <p:cNvPr id="3" name="Текст 2"/>
          <p:cNvSpPr>
            <a:spLocks noGrp="1"/>
          </p:cNvSpPr>
          <p:nvPr>
            <p:ph type="body" sz="half" idx="1"/>
          </p:nvPr>
        </p:nvSpPr>
        <p:spPr>
          <a:xfrm>
            <a:off x="457200" y="1600200"/>
            <a:ext cx="4038600" cy="4525963"/>
          </a:xfrm>
        </p:spPr>
        <p:txBody>
          <a:bodyPr/>
          <a:lstStyle/>
          <a:p>
            <a:pPr lvl="0"/>
            <a:r>
              <a:rPr lang="en-US"/>
              <a:t>Образец текста</a:t>
            </a:r>
          </a:p>
          <a:p>
            <a:pPr lvl="1"/>
            <a:r>
              <a:rPr lang="en-US"/>
              <a:t>Второй уровень</a:t>
            </a:r>
          </a:p>
          <a:p>
            <a:pPr lvl="2"/>
            <a:r>
              <a:rPr lang="en-US"/>
              <a:t>Третий уровень</a:t>
            </a:r>
          </a:p>
          <a:p>
            <a:pPr lvl="3"/>
            <a:r>
              <a:rPr lang="en-US"/>
              <a:t>Четвертый уровень</a:t>
            </a:r>
          </a:p>
          <a:p>
            <a:pPr lvl="4"/>
            <a:r>
              <a:rPr lang="en-US"/>
              <a:t>Пятый уровень</a:t>
            </a:r>
            <a:endParaRPr lang="ru-RU"/>
          </a:p>
        </p:txBody>
      </p:sp>
      <p:sp>
        <p:nvSpPr>
          <p:cNvPr id="4" name="Содержимое 3"/>
          <p:cNvSpPr>
            <a:spLocks noGrp="1"/>
          </p:cNvSpPr>
          <p:nvPr>
            <p:ph sz="quarter" idx="2"/>
          </p:nvPr>
        </p:nvSpPr>
        <p:spPr>
          <a:xfrm>
            <a:off x="4648200" y="1600200"/>
            <a:ext cx="4038600" cy="2185988"/>
          </a:xfrm>
        </p:spPr>
        <p:txBody>
          <a:bodyPr/>
          <a:lstStyle/>
          <a:p>
            <a:pPr lvl="0"/>
            <a:r>
              <a:rPr lang="en-US"/>
              <a:t>Образец текста</a:t>
            </a:r>
          </a:p>
          <a:p>
            <a:pPr lvl="1"/>
            <a:r>
              <a:rPr lang="en-US"/>
              <a:t>Второй уровень</a:t>
            </a:r>
          </a:p>
          <a:p>
            <a:pPr lvl="2"/>
            <a:r>
              <a:rPr lang="en-US"/>
              <a:t>Третий уровень</a:t>
            </a:r>
          </a:p>
          <a:p>
            <a:pPr lvl="3"/>
            <a:r>
              <a:rPr lang="en-US"/>
              <a:t>Четвертый уровень</a:t>
            </a:r>
          </a:p>
          <a:p>
            <a:pPr lvl="4"/>
            <a:r>
              <a:rPr lang="en-US"/>
              <a:t>Пятый уровень</a:t>
            </a:r>
            <a:endParaRPr lang="ru-RU"/>
          </a:p>
        </p:txBody>
      </p:sp>
      <p:sp>
        <p:nvSpPr>
          <p:cNvPr id="5" name="Содержимое 4"/>
          <p:cNvSpPr>
            <a:spLocks noGrp="1"/>
          </p:cNvSpPr>
          <p:nvPr>
            <p:ph sz="quarter" idx="3"/>
          </p:nvPr>
        </p:nvSpPr>
        <p:spPr>
          <a:xfrm>
            <a:off x="4648200" y="3938588"/>
            <a:ext cx="4038600" cy="2187575"/>
          </a:xfrm>
        </p:spPr>
        <p:txBody>
          <a:bodyPr/>
          <a:lstStyle/>
          <a:p>
            <a:pPr lvl="0"/>
            <a:r>
              <a:rPr lang="en-US"/>
              <a:t>Образец текста</a:t>
            </a:r>
          </a:p>
          <a:p>
            <a:pPr lvl="1"/>
            <a:r>
              <a:rPr lang="en-US"/>
              <a:t>Второй уровень</a:t>
            </a:r>
          </a:p>
          <a:p>
            <a:pPr lvl="2"/>
            <a:r>
              <a:rPr lang="en-US"/>
              <a:t>Третий уровень</a:t>
            </a:r>
          </a:p>
          <a:p>
            <a:pPr lvl="3"/>
            <a:r>
              <a:rPr lang="en-US"/>
              <a:t>Четвертый уровень</a:t>
            </a:r>
          </a:p>
          <a:p>
            <a:pPr lvl="4"/>
            <a:r>
              <a:rPr lang="en-US"/>
              <a:t>Пятый уровень</a:t>
            </a:r>
            <a:endParaRPr lang="ru-RU"/>
          </a:p>
        </p:txBody>
      </p:sp>
      <p:sp>
        <p:nvSpPr>
          <p:cNvPr id="6" name="Дата 3"/>
          <p:cNvSpPr>
            <a:spLocks noGrp="1"/>
          </p:cNvSpPr>
          <p:nvPr>
            <p:ph type="dt" sz="half" idx="10"/>
          </p:nvPr>
        </p:nvSpPr>
        <p:spPr/>
        <p:txBody>
          <a:bodyPr/>
          <a:lstStyle>
            <a:lvl1pPr>
              <a:defRPr/>
            </a:lvl1pPr>
          </a:lstStyle>
          <a:p>
            <a:pPr>
              <a:defRPr/>
            </a:pPr>
            <a:fld id="{82EF5AA2-F336-4142-93AE-E0361D24C153}" type="datetime1">
              <a:rPr lang="ru-RU"/>
              <a:pPr>
                <a:defRPr/>
              </a:pPr>
              <a:t>30.07.2019</a:t>
            </a:fld>
            <a:endParaRPr lang="ru-RU"/>
          </a:p>
        </p:txBody>
      </p:sp>
      <p:sp>
        <p:nvSpPr>
          <p:cNvPr id="7" name="Нижний колонтитул 4"/>
          <p:cNvSpPr>
            <a:spLocks noGrp="1"/>
          </p:cNvSpPr>
          <p:nvPr>
            <p:ph type="ftr" sz="quarter" idx="11"/>
          </p:nvPr>
        </p:nvSpPr>
        <p:spPr/>
        <p:txBody>
          <a:bodyPr/>
          <a:lstStyle>
            <a:lvl1pPr>
              <a:defRPr/>
            </a:lvl1pPr>
          </a:lstStyle>
          <a:p>
            <a:pPr>
              <a:defRPr/>
            </a:pPr>
            <a:endParaRPr lang="ru-RU"/>
          </a:p>
        </p:txBody>
      </p:sp>
      <p:sp>
        <p:nvSpPr>
          <p:cNvPr id="8" name="Номер слайда 5"/>
          <p:cNvSpPr>
            <a:spLocks noGrp="1"/>
          </p:cNvSpPr>
          <p:nvPr>
            <p:ph type="sldNum" sz="quarter" idx="12"/>
          </p:nvPr>
        </p:nvSpPr>
        <p:spPr/>
        <p:txBody>
          <a:bodyPr/>
          <a:lstStyle>
            <a:lvl1pPr>
              <a:defRPr/>
            </a:lvl1pPr>
          </a:lstStyle>
          <a:p>
            <a:fld id="{86328EF0-F05D-4D77-A471-06F72A4C1C3B}" type="slidenum">
              <a:rPr lang="ru-RU" altLang="ru-RU"/>
              <a:pPr/>
              <a:t>‹#›</a:t>
            </a:fld>
            <a:endParaRPr lang="ru-RU" altLang="ru-RU"/>
          </a:p>
        </p:txBody>
      </p:sp>
    </p:spTree>
    <p:extLst>
      <p:ext uri="{BB962C8B-B14F-4D97-AF65-F5344CB8AC3E}">
        <p14:creationId xmlns:p14="http://schemas.microsoft.com/office/powerpoint/2010/main" val="17800829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56833777-4582-49B9-848D-8E008C8BD74F}" type="datetime1">
              <a:rPr lang="ru-RU"/>
              <a:pPr>
                <a:defRPr/>
              </a:pPr>
              <a:t>30.07.2019</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fld id="{E8F5A4A9-8004-4357-BF96-9B56E2A1CDE8}" type="slidenum">
              <a:rPr lang="ru-RU" altLang="ru-RU"/>
              <a:pPr/>
              <a:t>‹#›</a:t>
            </a:fld>
            <a:endParaRPr lang="ru-RU" altLang="ru-RU"/>
          </a:p>
        </p:txBody>
      </p:sp>
    </p:spTree>
    <p:extLst>
      <p:ext uri="{BB962C8B-B14F-4D97-AF65-F5344CB8AC3E}">
        <p14:creationId xmlns:p14="http://schemas.microsoft.com/office/powerpoint/2010/main" val="40616636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pPr>
              <a:defRPr/>
            </a:pPr>
            <a:fld id="{B8BB73B5-0BE9-4B65-ADFD-FF38912ADADB}" type="datetime1">
              <a:rPr lang="ru-RU"/>
              <a:pPr>
                <a:defRPr/>
              </a:pPr>
              <a:t>30.07.2019</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fld id="{C8F46491-244B-4F83-A147-BB59A6664F29}" type="slidenum">
              <a:rPr lang="ru-RU" altLang="ru-RU"/>
              <a:pPr/>
              <a:t>‹#›</a:t>
            </a:fld>
            <a:endParaRPr lang="ru-RU" altLang="ru-RU"/>
          </a:p>
        </p:txBody>
      </p:sp>
    </p:spTree>
    <p:extLst>
      <p:ext uri="{BB962C8B-B14F-4D97-AF65-F5344CB8AC3E}">
        <p14:creationId xmlns:p14="http://schemas.microsoft.com/office/powerpoint/2010/main" val="19076835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3"/>
          <p:cNvSpPr>
            <a:spLocks noGrp="1"/>
          </p:cNvSpPr>
          <p:nvPr>
            <p:ph type="dt" sz="half" idx="10"/>
          </p:nvPr>
        </p:nvSpPr>
        <p:spPr/>
        <p:txBody>
          <a:bodyPr/>
          <a:lstStyle>
            <a:lvl1pPr>
              <a:defRPr/>
            </a:lvl1pPr>
          </a:lstStyle>
          <a:p>
            <a:pPr>
              <a:defRPr/>
            </a:pPr>
            <a:fld id="{58754EFA-321A-4C07-8512-A8CEC6637524}" type="datetime1">
              <a:rPr lang="ru-RU"/>
              <a:pPr>
                <a:defRPr/>
              </a:pPr>
              <a:t>30.07.2019</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fld id="{FF1028F4-32D2-4740-9FF9-FF0CF134501E}" type="slidenum">
              <a:rPr lang="ru-RU" altLang="ru-RU"/>
              <a:pPr/>
              <a:t>‹#›</a:t>
            </a:fld>
            <a:endParaRPr lang="ru-RU" altLang="ru-RU"/>
          </a:p>
        </p:txBody>
      </p:sp>
    </p:spTree>
    <p:extLst>
      <p:ext uri="{BB962C8B-B14F-4D97-AF65-F5344CB8AC3E}">
        <p14:creationId xmlns:p14="http://schemas.microsoft.com/office/powerpoint/2010/main" val="36631123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3"/>
          <p:cNvSpPr>
            <a:spLocks noGrp="1"/>
          </p:cNvSpPr>
          <p:nvPr>
            <p:ph type="dt" sz="half" idx="10"/>
          </p:nvPr>
        </p:nvSpPr>
        <p:spPr/>
        <p:txBody>
          <a:bodyPr/>
          <a:lstStyle>
            <a:lvl1pPr>
              <a:defRPr/>
            </a:lvl1pPr>
          </a:lstStyle>
          <a:p>
            <a:pPr>
              <a:defRPr/>
            </a:pPr>
            <a:fld id="{C7A30AD7-E513-4203-9FE9-6C819AA27B9F}" type="datetime1">
              <a:rPr lang="ru-RU"/>
              <a:pPr>
                <a:defRPr/>
              </a:pPr>
              <a:t>30.07.2019</a:t>
            </a:fld>
            <a:endParaRPr lang="ru-RU"/>
          </a:p>
        </p:txBody>
      </p:sp>
      <p:sp>
        <p:nvSpPr>
          <p:cNvPr id="8" name="Нижний колонтитул 4"/>
          <p:cNvSpPr>
            <a:spLocks noGrp="1"/>
          </p:cNvSpPr>
          <p:nvPr>
            <p:ph type="ftr" sz="quarter" idx="11"/>
          </p:nvPr>
        </p:nvSpPr>
        <p:spPr/>
        <p:txBody>
          <a:bodyPr/>
          <a:lstStyle>
            <a:lvl1pPr>
              <a:defRPr/>
            </a:lvl1pPr>
          </a:lstStyle>
          <a:p>
            <a:pPr>
              <a:defRPr/>
            </a:pPr>
            <a:endParaRPr lang="ru-RU"/>
          </a:p>
        </p:txBody>
      </p:sp>
      <p:sp>
        <p:nvSpPr>
          <p:cNvPr id="9" name="Номер слайда 5"/>
          <p:cNvSpPr>
            <a:spLocks noGrp="1"/>
          </p:cNvSpPr>
          <p:nvPr>
            <p:ph type="sldNum" sz="quarter" idx="12"/>
          </p:nvPr>
        </p:nvSpPr>
        <p:spPr/>
        <p:txBody>
          <a:bodyPr/>
          <a:lstStyle>
            <a:lvl1pPr>
              <a:defRPr/>
            </a:lvl1pPr>
          </a:lstStyle>
          <a:p>
            <a:fld id="{187FF687-19CA-487E-AF1D-A90F2A87F8DF}" type="slidenum">
              <a:rPr lang="ru-RU" altLang="ru-RU"/>
              <a:pPr/>
              <a:t>‹#›</a:t>
            </a:fld>
            <a:endParaRPr lang="ru-RU" altLang="ru-RU"/>
          </a:p>
        </p:txBody>
      </p:sp>
    </p:spTree>
    <p:extLst>
      <p:ext uri="{BB962C8B-B14F-4D97-AF65-F5344CB8AC3E}">
        <p14:creationId xmlns:p14="http://schemas.microsoft.com/office/powerpoint/2010/main" val="35847595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3"/>
          <p:cNvSpPr>
            <a:spLocks noGrp="1"/>
          </p:cNvSpPr>
          <p:nvPr>
            <p:ph type="dt" sz="half" idx="10"/>
          </p:nvPr>
        </p:nvSpPr>
        <p:spPr/>
        <p:txBody>
          <a:bodyPr/>
          <a:lstStyle>
            <a:lvl1pPr>
              <a:defRPr/>
            </a:lvl1pPr>
          </a:lstStyle>
          <a:p>
            <a:pPr>
              <a:defRPr/>
            </a:pPr>
            <a:fld id="{BC91C455-B907-4274-A1B9-DB4B49C45E1B}" type="datetime1">
              <a:rPr lang="ru-RU"/>
              <a:pPr>
                <a:defRPr/>
              </a:pPr>
              <a:t>30.07.2019</a:t>
            </a:fld>
            <a:endParaRPr lang="ru-RU"/>
          </a:p>
        </p:txBody>
      </p:sp>
      <p:sp>
        <p:nvSpPr>
          <p:cNvPr id="4" name="Нижний колонтитул 4"/>
          <p:cNvSpPr>
            <a:spLocks noGrp="1"/>
          </p:cNvSpPr>
          <p:nvPr>
            <p:ph type="ftr" sz="quarter" idx="11"/>
          </p:nvPr>
        </p:nvSpPr>
        <p:spPr/>
        <p:txBody>
          <a:bodyPr/>
          <a:lstStyle>
            <a:lvl1pPr>
              <a:defRPr/>
            </a:lvl1pPr>
          </a:lstStyle>
          <a:p>
            <a:pPr>
              <a:defRPr/>
            </a:pPr>
            <a:endParaRPr lang="ru-RU"/>
          </a:p>
        </p:txBody>
      </p:sp>
      <p:sp>
        <p:nvSpPr>
          <p:cNvPr id="5" name="Номер слайда 5"/>
          <p:cNvSpPr>
            <a:spLocks noGrp="1"/>
          </p:cNvSpPr>
          <p:nvPr>
            <p:ph type="sldNum" sz="quarter" idx="12"/>
          </p:nvPr>
        </p:nvSpPr>
        <p:spPr/>
        <p:txBody>
          <a:bodyPr/>
          <a:lstStyle>
            <a:lvl1pPr>
              <a:defRPr/>
            </a:lvl1pPr>
          </a:lstStyle>
          <a:p>
            <a:fld id="{C577FC2C-DDB4-433F-B9E8-4534996B5441}" type="slidenum">
              <a:rPr lang="ru-RU" altLang="ru-RU"/>
              <a:pPr/>
              <a:t>‹#›</a:t>
            </a:fld>
            <a:endParaRPr lang="ru-RU" altLang="ru-RU"/>
          </a:p>
        </p:txBody>
      </p:sp>
    </p:spTree>
    <p:extLst>
      <p:ext uri="{BB962C8B-B14F-4D97-AF65-F5344CB8AC3E}">
        <p14:creationId xmlns:p14="http://schemas.microsoft.com/office/powerpoint/2010/main" val="41527412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pPr>
              <a:defRPr/>
            </a:pPr>
            <a:fld id="{8A8496CE-B049-45D5-9C75-239718863344}" type="datetime1">
              <a:rPr lang="ru-RU"/>
              <a:pPr>
                <a:defRPr/>
              </a:pPr>
              <a:t>30.07.2019</a:t>
            </a:fld>
            <a:endParaRPr lang="ru-RU"/>
          </a:p>
        </p:txBody>
      </p:sp>
      <p:sp>
        <p:nvSpPr>
          <p:cNvPr id="3" name="Нижний колонтитул 4"/>
          <p:cNvSpPr>
            <a:spLocks noGrp="1"/>
          </p:cNvSpPr>
          <p:nvPr>
            <p:ph type="ftr" sz="quarter" idx="11"/>
          </p:nvPr>
        </p:nvSpPr>
        <p:spPr/>
        <p:txBody>
          <a:bodyPr/>
          <a:lstStyle>
            <a:lvl1pPr>
              <a:defRPr/>
            </a:lvl1pPr>
          </a:lstStyle>
          <a:p>
            <a:pPr>
              <a:defRPr/>
            </a:pPr>
            <a:endParaRPr lang="ru-RU"/>
          </a:p>
        </p:txBody>
      </p:sp>
      <p:sp>
        <p:nvSpPr>
          <p:cNvPr id="4" name="Номер слайда 5"/>
          <p:cNvSpPr>
            <a:spLocks noGrp="1"/>
          </p:cNvSpPr>
          <p:nvPr>
            <p:ph type="sldNum" sz="quarter" idx="12"/>
          </p:nvPr>
        </p:nvSpPr>
        <p:spPr/>
        <p:txBody>
          <a:bodyPr/>
          <a:lstStyle>
            <a:lvl1pPr>
              <a:defRPr/>
            </a:lvl1pPr>
          </a:lstStyle>
          <a:p>
            <a:fld id="{B563F23A-FF00-4E02-AF2F-C4E1E8C3CF67}" type="slidenum">
              <a:rPr lang="ru-RU" altLang="ru-RU"/>
              <a:pPr/>
              <a:t>‹#›</a:t>
            </a:fld>
            <a:endParaRPr lang="ru-RU" altLang="ru-RU"/>
          </a:p>
        </p:txBody>
      </p:sp>
    </p:spTree>
    <p:extLst>
      <p:ext uri="{BB962C8B-B14F-4D97-AF65-F5344CB8AC3E}">
        <p14:creationId xmlns:p14="http://schemas.microsoft.com/office/powerpoint/2010/main" val="25615906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1628D94F-8168-4767-942A-2B1942CE0187}" type="datetime1">
              <a:rPr lang="ru-RU"/>
              <a:pPr>
                <a:defRPr/>
              </a:pPr>
              <a:t>30.07.2019</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fld id="{4753ADCD-A1FD-4DA7-98BD-B3C0D6482CFF}" type="slidenum">
              <a:rPr lang="ru-RU" altLang="ru-RU"/>
              <a:pPr/>
              <a:t>‹#›</a:t>
            </a:fld>
            <a:endParaRPr lang="ru-RU" altLang="ru-RU"/>
          </a:p>
        </p:txBody>
      </p:sp>
    </p:spTree>
    <p:extLst>
      <p:ext uri="{BB962C8B-B14F-4D97-AF65-F5344CB8AC3E}">
        <p14:creationId xmlns:p14="http://schemas.microsoft.com/office/powerpoint/2010/main" val="14342318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5AC2A746-2157-4DB4-B356-EBB1EB6B9797}" type="datetime1">
              <a:rPr lang="ru-RU"/>
              <a:pPr>
                <a:defRPr/>
              </a:pPr>
              <a:t>30.07.2019</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fld id="{698F1C34-DB89-4371-957F-9D4DE2EF1B57}" type="slidenum">
              <a:rPr lang="ru-RU" altLang="ru-RU"/>
              <a:pPr/>
              <a:t>‹#›</a:t>
            </a:fld>
            <a:endParaRPr lang="ru-RU" altLang="ru-RU"/>
          </a:p>
        </p:txBody>
      </p:sp>
    </p:spTree>
    <p:extLst>
      <p:ext uri="{BB962C8B-B14F-4D97-AF65-F5344CB8AC3E}">
        <p14:creationId xmlns:p14="http://schemas.microsoft.com/office/powerpoint/2010/main" val="40341812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Заголовок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ru-RU" altLang="ru-RU" smtClean="0"/>
              <a:t>Образец заголовка</a:t>
            </a:r>
          </a:p>
        </p:txBody>
      </p:sp>
      <p:sp>
        <p:nvSpPr>
          <p:cNvPr id="1027" name="Текст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altLang="ru-RU" smtClean="0"/>
              <a:t>Образец текста</a:t>
            </a:r>
          </a:p>
          <a:p>
            <a:pPr lvl="1"/>
            <a:r>
              <a:rPr lang="ru-RU" altLang="ru-RU" smtClean="0"/>
              <a:t>Второй уровень</a:t>
            </a:r>
          </a:p>
          <a:p>
            <a:pPr lvl="2"/>
            <a:r>
              <a:rPr lang="ru-RU" altLang="ru-RU" smtClean="0"/>
              <a:t>Третий уровень</a:t>
            </a:r>
          </a:p>
          <a:p>
            <a:pPr lvl="3"/>
            <a:r>
              <a:rPr lang="ru-RU" altLang="ru-RU" smtClean="0"/>
              <a:t>Четвертый уровень</a:t>
            </a:r>
          </a:p>
          <a:p>
            <a:pPr lvl="4"/>
            <a:r>
              <a:rPr lang="ru-RU" altLang="ru-RU" smtClean="0"/>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B126117B-31B5-480A-9EBC-4DDEA9097B6B}" type="datetime1">
              <a:rPr lang="ru-RU"/>
              <a:pPr>
                <a:defRPr/>
              </a:pPr>
              <a:t>30.07.2019</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pitchFamily="34" charset="0"/>
                <a:cs typeface="Arial" charset="0"/>
              </a:defRPr>
            </a:lvl1pPr>
          </a:lstStyle>
          <a:p>
            <a:pPr>
              <a:defRPr/>
            </a:pPr>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anose="020F0502020204030204" pitchFamily="34" charset="0"/>
              </a:defRPr>
            </a:lvl1pPr>
          </a:lstStyle>
          <a:p>
            <a:fld id="{5932DFEB-163D-429F-84EC-FC3B434270A3}" type="slidenum">
              <a:rPr lang="ru-RU" altLang="ru-RU"/>
              <a:pPr/>
              <a:t>‹#›</a:t>
            </a:fld>
            <a:endParaRPr lang="ru-RU" altLang="ru-RU"/>
          </a:p>
        </p:txBody>
      </p:sp>
    </p:spTree>
  </p:cSld>
  <p:clrMap bg1="lt1" tx1="dk1" bg2="lt2" tx2="dk2" accent1="accent1" accent2="accent2" accent3="accent3" accent4="accent4" accent5="accent5" accent6="accent6" hlink="hlink" folHlink="folHlink"/>
  <p:sldLayoutIdLst>
    <p:sldLayoutId id="2147483663" r:id="rId1"/>
    <p:sldLayoutId id="2147483662" r:id="rId2"/>
    <p:sldLayoutId id="2147483661" r:id="rId3"/>
    <p:sldLayoutId id="2147483660" r:id="rId4"/>
    <p:sldLayoutId id="2147483659" r:id="rId5"/>
    <p:sldLayoutId id="2147483658" r:id="rId6"/>
    <p:sldLayoutId id="2147483657" r:id="rId7"/>
    <p:sldLayoutId id="2147483656" r:id="rId8"/>
    <p:sldLayoutId id="2147483655" r:id="rId9"/>
    <p:sldLayoutId id="2147483654" r:id="rId10"/>
    <p:sldLayoutId id="2147483653" r:id="rId11"/>
    <p:sldLayoutId id="2147483652" r:id="rId12"/>
    <p:sldLayoutId id="2147483651" r:id="rId13"/>
    <p:sldLayoutId id="2147483650" r:id="rId14"/>
    <p:sldLayoutId id="2147483649" r:id="rId15"/>
  </p:sldLayoutIdLst>
  <p:hf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7.xml"/><Relationship Id="rId1" Type="http://schemas.openxmlformats.org/officeDocument/2006/relationships/slideLayout" Target="../slideLayouts/slideLayout12.xml"/><Relationship Id="rId5" Type="http://schemas.openxmlformats.org/officeDocument/2006/relationships/image" Target="../media/image14.png"/><Relationship Id="rId4" Type="http://schemas.openxmlformats.org/officeDocument/2006/relationships/image" Target="../media/image13.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Заголовок 3"/>
          <p:cNvSpPr>
            <a:spLocks noGrp="1"/>
          </p:cNvSpPr>
          <p:nvPr>
            <p:ph type="ctrTitle"/>
          </p:nvPr>
        </p:nvSpPr>
        <p:spPr>
          <a:xfrm>
            <a:off x="683568" y="980728"/>
            <a:ext cx="7772400" cy="2087562"/>
          </a:xfrm>
        </p:spPr>
        <p:txBody>
          <a:bodyPr/>
          <a:lstStyle/>
          <a:p>
            <a:pPr eaLnBrk="1" hangingPunct="1"/>
            <a:r>
              <a:rPr lang="ru-RU" altLang="ru-RU" sz="4800" b="1" dirty="0" smtClean="0">
                <a:solidFill>
                  <a:schemeClr val="tx2"/>
                </a:solidFill>
                <a:latin typeface="Arial" panose="020B0604020202020204" pitchFamily="34" charset="0"/>
              </a:rPr>
              <a:t/>
            </a:r>
            <a:br>
              <a:rPr lang="ru-RU" altLang="ru-RU" sz="4800" b="1" dirty="0" smtClean="0">
                <a:solidFill>
                  <a:schemeClr val="tx2"/>
                </a:solidFill>
                <a:latin typeface="Arial" panose="020B0604020202020204" pitchFamily="34" charset="0"/>
              </a:rPr>
            </a:br>
            <a:r>
              <a:rPr lang="ru-RU" altLang="ru-RU" sz="4800" b="1" dirty="0" smtClean="0">
                <a:solidFill>
                  <a:schemeClr val="tx2"/>
                </a:solidFill>
                <a:latin typeface="Arial" panose="020B0604020202020204" pitchFamily="34" charset="0"/>
              </a:rPr>
              <a:t>Экспортные операции. Бухгалтерский учет и налогообложение</a:t>
            </a:r>
            <a:r>
              <a:rPr lang="ru-RU" altLang="ru-RU" sz="4600" dirty="0" smtClean="0"/>
              <a:t/>
            </a:r>
            <a:br>
              <a:rPr lang="ru-RU" altLang="ru-RU" sz="4600" dirty="0" smtClean="0"/>
            </a:br>
            <a:r>
              <a:rPr lang="ru-RU" altLang="ru-RU" sz="4600" dirty="0" smtClean="0"/>
              <a:t/>
            </a:r>
            <a:br>
              <a:rPr lang="ru-RU" altLang="ru-RU" sz="4600" dirty="0" smtClean="0"/>
            </a:br>
            <a:endParaRPr lang="ru-RU" altLang="ru-RU" sz="2600" dirty="0" smtClean="0"/>
          </a:p>
        </p:txBody>
      </p:sp>
      <p:sp>
        <p:nvSpPr>
          <p:cNvPr id="19458" name="TextBox 1"/>
          <p:cNvSpPr txBox="1">
            <a:spLocks noChangeArrowheads="1"/>
          </p:cNvSpPr>
          <p:nvPr/>
        </p:nvSpPr>
        <p:spPr bwMode="auto">
          <a:xfrm>
            <a:off x="395536" y="3573016"/>
            <a:ext cx="7704137" cy="2800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ru-RU" altLang="ru-RU" b="1" dirty="0" smtClean="0"/>
              <a:t>Семинар</a:t>
            </a:r>
          </a:p>
          <a:p>
            <a:r>
              <a:rPr lang="ru-RU" altLang="ru-RU" b="1" dirty="0" smtClean="0">
                <a:solidFill>
                  <a:srgbClr val="C00000"/>
                </a:solidFill>
              </a:rPr>
              <a:t>Актуальные вопросы экспорта продукции АПК Томской области</a:t>
            </a:r>
            <a:endParaRPr lang="ru-RU" altLang="ru-RU" b="1" dirty="0">
              <a:solidFill>
                <a:srgbClr val="C00000"/>
              </a:solidFill>
            </a:endParaRPr>
          </a:p>
          <a:p>
            <a:r>
              <a:rPr lang="ru-RU" altLang="ru-RU" b="1" dirty="0" smtClean="0"/>
              <a:t>30 июля 2019 </a:t>
            </a:r>
            <a:r>
              <a:rPr lang="ru-RU" altLang="ru-RU" b="1" dirty="0"/>
              <a:t>г.</a:t>
            </a:r>
          </a:p>
          <a:p>
            <a:r>
              <a:rPr lang="ru-RU" altLang="ru-RU" b="1" dirty="0"/>
              <a:t>г. </a:t>
            </a:r>
            <a:r>
              <a:rPr lang="ru-RU" altLang="ru-RU" b="1" dirty="0" smtClean="0"/>
              <a:t>Томск</a:t>
            </a:r>
            <a:endParaRPr lang="ru-RU" altLang="ru-RU" b="1" dirty="0"/>
          </a:p>
          <a:p>
            <a:endParaRPr lang="ru-RU" altLang="ru-RU" b="1" dirty="0"/>
          </a:p>
          <a:p>
            <a:r>
              <a:rPr lang="ru-RU" altLang="ru-RU" b="1" dirty="0">
                <a:solidFill>
                  <a:srgbClr val="0066FF"/>
                </a:solidFill>
              </a:rPr>
              <a:t>Фирсова Елена </a:t>
            </a:r>
            <a:r>
              <a:rPr lang="ru-RU" altLang="ru-RU" b="1" dirty="0" err="1">
                <a:solidFill>
                  <a:srgbClr val="0066FF"/>
                </a:solidFill>
              </a:rPr>
              <a:t>Рафаковна</a:t>
            </a:r>
            <a:r>
              <a:rPr lang="ru-RU" altLang="ru-RU" b="1" dirty="0">
                <a:solidFill>
                  <a:srgbClr val="0066FF"/>
                </a:solidFill>
              </a:rPr>
              <a:t> –</a:t>
            </a:r>
          </a:p>
          <a:p>
            <a:endParaRPr lang="ru-RU" altLang="ru-RU" sz="1700" b="1" dirty="0" smtClean="0"/>
          </a:p>
          <a:p>
            <a:r>
              <a:rPr lang="ru-RU" altLang="ru-RU" sz="1700" b="1" dirty="0" smtClean="0"/>
              <a:t>Квалифицированный аудитор</a:t>
            </a:r>
            <a:endParaRPr lang="en-US" altLang="ru-RU" sz="1700" b="1" dirty="0" smtClean="0"/>
          </a:p>
          <a:p>
            <a:r>
              <a:rPr lang="ru-RU" altLang="ru-RU" sz="1700" b="1" dirty="0" smtClean="0"/>
              <a:t>Диплом АССА </a:t>
            </a:r>
            <a:r>
              <a:rPr lang="en-US" altLang="ru-RU" sz="1700" b="1" dirty="0" err="1" smtClean="0"/>
              <a:t>DipIFR</a:t>
            </a:r>
            <a:r>
              <a:rPr lang="en-US" altLang="ru-RU" sz="1700" b="1" dirty="0" smtClean="0"/>
              <a:t> – </a:t>
            </a:r>
            <a:r>
              <a:rPr lang="en-US" altLang="ru-RU" sz="1700" b="1" dirty="0" err="1" smtClean="0"/>
              <a:t>Rus</a:t>
            </a:r>
            <a:endParaRPr lang="en-US" altLang="ru-RU" sz="1700" b="1" dirty="0" smtClean="0"/>
          </a:p>
          <a:p>
            <a:r>
              <a:rPr lang="ru-RU" altLang="ru-RU" sz="1700" b="1" dirty="0" smtClean="0">
                <a:solidFill>
                  <a:srgbClr val="00B0F0"/>
                </a:solidFill>
              </a:rPr>
              <a:t>Тел. +7 903 955 95 35</a:t>
            </a:r>
            <a:endParaRPr lang="ru-RU" altLang="ru-RU" sz="1700" b="1" dirty="0">
              <a:solidFill>
                <a:srgbClr val="00B0F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Заголовок 1"/>
          <p:cNvSpPr>
            <a:spLocks noGrp="1"/>
          </p:cNvSpPr>
          <p:nvPr>
            <p:ph type="title"/>
          </p:nvPr>
        </p:nvSpPr>
        <p:spPr>
          <a:xfrm>
            <a:off x="395288" y="260350"/>
            <a:ext cx="8748712" cy="1143000"/>
          </a:xfrm>
        </p:spPr>
        <p:txBody>
          <a:bodyPr/>
          <a:lstStyle/>
          <a:p>
            <a:pPr eaLnBrk="1" hangingPunct="1"/>
            <a:r>
              <a:rPr lang="ru-RU" altLang="ru-RU" sz="2700" b="1" dirty="0" smtClean="0">
                <a:solidFill>
                  <a:srgbClr val="0070C0"/>
                </a:solidFill>
                <a:latin typeface="Arial" panose="020B0604020202020204" pitchFamily="34" charset="0"/>
                <a:cs typeface="Arial" panose="020B0604020202020204" pitchFamily="34" charset="0"/>
              </a:rPr>
              <a:t>1. Внешнеэкономическая деятельность</a:t>
            </a:r>
            <a:br>
              <a:rPr lang="ru-RU" altLang="ru-RU" sz="2700" b="1" dirty="0" smtClean="0">
                <a:solidFill>
                  <a:srgbClr val="0070C0"/>
                </a:solidFill>
                <a:latin typeface="Arial" panose="020B0604020202020204" pitchFamily="34" charset="0"/>
                <a:cs typeface="Arial" panose="020B0604020202020204" pitchFamily="34" charset="0"/>
              </a:rPr>
            </a:br>
            <a:r>
              <a:rPr lang="ru-RU" altLang="ru-RU" sz="2200" b="1" dirty="0" smtClean="0">
                <a:solidFill>
                  <a:srgbClr val="6FB2DB"/>
                </a:solidFill>
                <a:latin typeface="Arial" panose="020B0604020202020204" pitchFamily="34" charset="0"/>
                <a:cs typeface="Arial" panose="020B0604020202020204" pitchFamily="34" charset="0"/>
              </a:rPr>
              <a:t>1.7. Экспортные сделки. Структура договора</a:t>
            </a:r>
          </a:p>
        </p:txBody>
      </p:sp>
      <p:sp>
        <p:nvSpPr>
          <p:cNvPr id="4" name="Номер слайда 3"/>
          <p:cNvSpPr>
            <a:spLocks noGrp="1"/>
          </p:cNvSpPr>
          <p:nvPr>
            <p:ph type="sldNum" sz="quarter" idx="12"/>
          </p:nvPr>
        </p:nvSpPr>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0747E62-BD9E-42EE-B114-929E5C7B5A7C}" type="slidenum">
              <a:rPr lang="ru-RU" altLang="ru-RU" sz="1400" b="1">
                <a:latin typeface="Calibri" panose="020F0502020204030204" pitchFamily="34" charset="0"/>
              </a:rPr>
              <a:pPr/>
              <a:t>10</a:t>
            </a:fld>
            <a:endParaRPr lang="ru-RU" altLang="ru-RU" sz="1400" b="1">
              <a:latin typeface="Calibri" panose="020F0502020204030204" pitchFamily="34" charset="0"/>
            </a:endParaRPr>
          </a:p>
        </p:txBody>
      </p:sp>
      <p:sp>
        <p:nvSpPr>
          <p:cNvPr id="6" name="Прямоугольник 5"/>
          <p:cNvSpPr/>
          <p:nvPr/>
        </p:nvSpPr>
        <p:spPr>
          <a:xfrm>
            <a:off x="303213" y="1588"/>
            <a:ext cx="104775" cy="1557337"/>
          </a:xfrm>
          <a:prstGeom prst="rect">
            <a:avLst/>
          </a:prstGeom>
          <a:solidFill>
            <a:srgbClr val="00A3E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solidFill>
                <a:prstClr val="white"/>
              </a:solidFill>
            </a:endParaRPr>
          </a:p>
        </p:txBody>
      </p:sp>
      <p:pic>
        <p:nvPicPr>
          <p:cNvPr id="8194" name="Picture 2" descr="base_32776_231133_32815"/>
          <p:cNvPicPr preferRelativeResize="0">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23728" y="1268761"/>
            <a:ext cx="5472608" cy="53285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074040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Заголовок 1"/>
          <p:cNvSpPr>
            <a:spLocks noGrp="1"/>
          </p:cNvSpPr>
          <p:nvPr>
            <p:ph type="title"/>
          </p:nvPr>
        </p:nvSpPr>
        <p:spPr>
          <a:xfrm>
            <a:off x="395288" y="260350"/>
            <a:ext cx="8748712" cy="1143000"/>
          </a:xfrm>
        </p:spPr>
        <p:txBody>
          <a:bodyPr/>
          <a:lstStyle/>
          <a:p>
            <a:pPr eaLnBrk="1" hangingPunct="1"/>
            <a:r>
              <a:rPr lang="ru-RU" altLang="ru-RU" sz="2700" b="1" dirty="0" smtClean="0">
                <a:solidFill>
                  <a:srgbClr val="0070C0"/>
                </a:solidFill>
                <a:latin typeface="Arial" panose="020B0604020202020204" pitchFamily="34" charset="0"/>
                <a:cs typeface="Arial" panose="020B0604020202020204" pitchFamily="34" charset="0"/>
              </a:rPr>
              <a:t>1. Внешнеэкономическая деятельность</a:t>
            </a:r>
            <a:br>
              <a:rPr lang="ru-RU" altLang="ru-RU" sz="2700" b="1" dirty="0" smtClean="0">
                <a:solidFill>
                  <a:srgbClr val="0070C0"/>
                </a:solidFill>
                <a:latin typeface="Arial" panose="020B0604020202020204" pitchFamily="34" charset="0"/>
                <a:cs typeface="Arial" panose="020B0604020202020204" pitchFamily="34" charset="0"/>
              </a:rPr>
            </a:br>
            <a:r>
              <a:rPr lang="ru-RU" altLang="ru-RU" sz="2200" b="1" dirty="0" smtClean="0">
                <a:solidFill>
                  <a:srgbClr val="6FB2DB"/>
                </a:solidFill>
                <a:latin typeface="Arial" panose="020B0604020202020204" pitchFamily="34" charset="0"/>
                <a:cs typeface="Arial" panose="020B0604020202020204" pitchFamily="34" charset="0"/>
              </a:rPr>
              <a:t>1.8. Экспортные сделки. </a:t>
            </a:r>
            <a:r>
              <a:rPr lang="ru-RU" altLang="ru-RU" sz="2200" b="1" dirty="0" err="1" smtClean="0">
                <a:solidFill>
                  <a:srgbClr val="6FB2DB"/>
                </a:solidFill>
                <a:latin typeface="Arial" panose="020B0604020202020204" pitchFamily="34" charset="0"/>
                <a:cs typeface="Arial" panose="020B0604020202020204" pitchFamily="34" charset="0"/>
              </a:rPr>
              <a:t>Инкотермс</a:t>
            </a:r>
            <a:r>
              <a:rPr lang="ru-RU" altLang="ru-RU" sz="2200" b="1" dirty="0" smtClean="0">
                <a:solidFill>
                  <a:srgbClr val="6FB2DB"/>
                </a:solidFill>
                <a:latin typeface="Arial" panose="020B0604020202020204" pitchFamily="34" charset="0"/>
                <a:cs typeface="Arial" panose="020B0604020202020204" pitchFamily="34" charset="0"/>
              </a:rPr>
              <a:t> 2010</a:t>
            </a:r>
          </a:p>
        </p:txBody>
      </p:sp>
      <p:sp>
        <p:nvSpPr>
          <p:cNvPr id="4" name="Номер слайда 3"/>
          <p:cNvSpPr>
            <a:spLocks noGrp="1"/>
          </p:cNvSpPr>
          <p:nvPr>
            <p:ph type="sldNum" sz="quarter" idx="12"/>
          </p:nvPr>
        </p:nvSpPr>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0747E62-BD9E-42EE-B114-929E5C7B5A7C}" type="slidenum">
              <a:rPr lang="ru-RU" altLang="ru-RU" sz="1400" b="1">
                <a:latin typeface="Calibri" panose="020F0502020204030204" pitchFamily="34" charset="0"/>
              </a:rPr>
              <a:pPr/>
              <a:t>11</a:t>
            </a:fld>
            <a:endParaRPr lang="ru-RU" altLang="ru-RU" sz="1400" b="1">
              <a:latin typeface="Calibri" panose="020F0502020204030204" pitchFamily="34" charset="0"/>
            </a:endParaRPr>
          </a:p>
        </p:txBody>
      </p:sp>
      <p:sp>
        <p:nvSpPr>
          <p:cNvPr id="6" name="Прямоугольник 5"/>
          <p:cNvSpPr/>
          <p:nvPr/>
        </p:nvSpPr>
        <p:spPr>
          <a:xfrm>
            <a:off x="303213" y="1588"/>
            <a:ext cx="104775" cy="1557337"/>
          </a:xfrm>
          <a:prstGeom prst="rect">
            <a:avLst/>
          </a:prstGeom>
          <a:solidFill>
            <a:srgbClr val="00A3E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solidFill>
                <a:prstClr val="white"/>
              </a:solidFill>
            </a:endParaRPr>
          </a:p>
        </p:txBody>
      </p:sp>
      <p:sp>
        <p:nvSpPr>
          <p:cNvPr id="7" name="Прямоугольник 6"/>
          <p:cNvSpPr/>
          <p:nvPr/>
        </p:nvSpPr>
        <p:spPr>
          <a:xfrm>
            <a:off x="827584" y="1859340"/>
            <a:ext cx="7488832" cy="2862322"/>
          </a:xfrm>
          <a:prstGeom prst="rect">
            <a:avLst/>
          </a:prstGeom>
        </p:spPr>
        <p:txBody>
          <a:bodyPr wrap="square">
            <a:spAutoFit/>
          </a:bodyPr>
          <a:lstStyle/>
          <a:p>
            <a:r>
              <a:rPr lang="ru-RU" b="1" dirty="0">
                <a:solidFill>
                  <a:srgbClr val="FF0000"/>
                </a:solidFill>
              </a:rPr>
              <a:t>Инкотермс-2010</a:t>
            </a:r>
            <a:r>
              <a:rPr lang="ru-RU" b="1" dirty="0"/>
              <a:t> — это систематизированный Международной торговой палатой свод обычаев делового оборота в сфере поставки товаров. </a:t>
            </a:r>
            <a:endParaRPr lang="ru-RU" b="1" dirty="0" smtClean="0"/>
          </a:p>
          <a:p>
            <a:endParaRPr lang="ru-RU" b="1" dirty="0"/>
          </a:p>
          <a:p>
            <a:r>
              <a:rPr lang="ru-RU" b="1" dirty="0" smtClean="0"/>
              <a:t>Предусматривает </a:t>
            </a:r>
            <a:r>
              <a:rPr lang="ru-RU" b="1" dirty="0"/>
              <a:t>11 вариантов договоренностей, регламентирующих поставку, или так называемых базисных условий. </a:t>
            </a:r>
            <a:endParaRPr lang="ru-RU" b="1" dirty="0" smtClean="0"/>
          </a:p>
          <a:p>
            <a:endParaRPr lang="ru-RU" b="1" dirty="0"/>
          </a:p>
          <a:p>
            <a:r>
              <a:rPr lang="ru-RU" b="1" dirty="0" smtClean="0"/>
              <a:t>Условия </a:t>
            </a:r>
            <a:r>
              <a:rPr lang="ru-RU" b="1" dirty="0"/>
              <a:t>можно не переписывать в контракт, а указать в нем один из 11 терминов.</a:t>
            </a:r>
            <a:endParaRPr lang="ru-RU" dirty="0"/>
          </a:p>
        </p:txBody>
      </p:sp>
    </p:spTree>
    <p:extLst>
      <p:ext uri="{BB962C8B-B14F-4D97-AF65-F5344CB8AC3E}">
        <p14:creationId xmlns:p14="http://schemas.microsoft.com/office/powerpoint/2010/main" val="11436669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Заголовок 1"/>
          <p:cNvSpPr>
            <a:spLocks noGrp="1"/>
          </p:cNvSpPr>
          <p:nvPr>
            <p:ph type="title"/>
          </p:nvPr>
        </p:nvSpPr>
        <p:spPr>
          <a:xfrm>
            <a:off x="395288" y="260350"/>
            <a:ext cx="8748712" cy="1143000"/>
          </a:xfrm>
        </p:spPr>
        <p:txBody>
          <a:bodyPr/>
          <a:lstStyle/>
          <a:p>
            <a:pPr eaLnBrk="1" hangingPunct="1"/>
            <a:r>
              <a:rPr lang="ru-RU" altLang="ru-RU" sz="2700" b="1" dirty="0" smtClean="0">
                <a:solidFill>
                  <a:srgbClr val="0070C0"/>
                </a:solidFill>
                <a:latin typeface="Arial" panose="020B0604020202020204" pitchFamily="34" charset="0"/>
                <a:cs typeface="Arial" panose="020B0604020202020204" pitchFamily="34" charset="0"/>
              </a:rPr>
              <a:t>1. Внешнеэкономическая деятельность</a:t>
            </a:r>
            <a:br>
              <a:rPr lang="ru-RU" altLang="ru-RU" sz="2700" b="1" dirty="0" smtClean="0">
                <a:solidFill>
                  <a:srgbClr val="0070C0"/>
                </a:solidFill>
                <a:latin typeface="Arial" panose="020B0604020202020204" pitchFamily="34" charset="0"/>
                <a:cs typeface="Arial" panose="020B0604020202020204" pitchFamily="34" charset="0"/>
              </a:rPr>
            </a:br>
            <a:r>
              <a:rPr lang="ru-RU" altLang="ru-RU" sz="2200" b="1" dirty="0" smtClean="0">
                <a:solidFill>
                  <a:srgbClr val="6FB2DB"/>
                </a:solidFill>
                <a:latin typeface="Arial" panose="020B0604020202020204" pitchFamily="34" charset="0"/>
                <a:cs typeface="Arial" panose="020B0604020202020204" pitchFamily="34" charset="0"/>
              </a:rPr>
              <a:t>1.8. Экспортные сделки. </a:t>
            </a:r>
            <a:r>
              <a:rPr lang="ru-RU" altLang="ru-RU" sz="2200" b="1" dirty="0" err="1" smtClean="0">
                <a:solidFill>
                  <a:srgbClr val="6FB2DB"/>
                </a:solidFill>
                <a:latin typeface="Arial" panose="020B0604020202020204" pitchFamily="34" charset="0"/>
                <a:cs typeface="Arial" panose="020B0604020202020204" pitchFamily="34" charset="0"/>
              </a:rPr>
              <a:t>Инкотермс</a:t>
            </a:r>
            <a:r>
              <a:rPr lang="ru-RU" altLang="ru-RU" sz="2200" b="1" dirty="0" smtClean="0">
                <a:solidFill>
                  <a:srgbClr val="6FB2DB"/>
                </a:solidFill>
                <a:latin typeface="Arial" panose="020B0604020202020204" pitchFamily="34" charset="0"/>
                <a:cs typeface="Arial" panose="020B0604020202020204" pitchFamily="34" charset="0"/>
              </a:rPr>
              <a:t> 2010</a:t>
            </a:r>
          </a:p>
        </p:txBody>
      </p:sp>
      <p:sp>
        <p:nvSpPr>
          <p:cNvPr id="4" name="Номер слайда 3"/>
          <p:cNvSpPr>
            <a:spLocks noGrp="1"/>
          </p:cNvSpPr>
          <p:nvPr>
            <p:ph type="sldNum" sz="quarter" idx="12"/>
          </p:nvPr>
        </p:nvSpPr>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0747E62-BD9E-42EE-B114-929E5C7B5A7C}" type="slidenum">
              <a:rPr lang="ru-RU" altLang="ru-RU" sz="1400" b="1">
                <a:latin typeface="Calibri" panose="020F0502020204030204" pitchFamily="34" charset="0"/>
              </a:rPr>
              <a:pPr/>
              <a:t>12</a:t>
            </a:fld>
            <a:endParaRPr lang="ru-RU" altLang="ru-RU" sz="1400" b="1">
              <a:latin typeface="Calibri" panose="020F0502020204030204" pitchFamily="34" charset="0"/>
            </a:endParaRPr>
          </a:p>
        </p:txBody>
      </p:sp>
      <p:sp>
        <p:nvSpPr>
          <p:cNvPr id="6" name="Прямоугольник 5"/>
          <p:cNvSpPr/>
          <p:nvPr/>
        </p:nvSpPr>
        <p:spPr>
          <a:xfrm>
            <a:off x="303213" y="1588"/>
            <a:ext cx="104775" cy="1557337"/>
          </a:xfrm>
          <a:prstGeom prst="rect">
            <a:avLst/>
          </a:prstGeom>
          <a:solidFill>
            <a:srgbClr val="00A3E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solidFill>
                <a:prstClr val="white"/>
              </a:solidFill>
            </a:endParaRPr>
          </a:p>
        </p:txBody>
      </p:sp>
      <p:sp>
        <p:nvSpPr>
          <p:cNvPr id="2" name="Прямоугольник 1"/>
          <p:cNvSpPr/>
          <p:nvPr/>
        </p:nvSpPr>
        <p:spPr>
          <a:xfrm>
            <a:off x="407988" y="2060848"/>
            <a:ext cx="8412484" cy="3693319"/>
          </a:xfrm>
          <a:prstGeom prst="rect">
            <a:avLst/>
          </a:prstGeom>
        </p:spPr>
        <p:txBody>
          <a:bodyPr wrap="square">
            <a:spAutoFit/>
          </a:bodyPr>
          <a:lstStyle/>
          <a:p>
            <a:r>
              <a:rPr lang="ru-RU" dirty="0"/>
              <a:t>Каждый базис Инкотермс-2010 организован по следующей схеме</a:t>
            </a:r>
            <a:r>
              <a:rPr lang="ru-RU" dirty="0" smtClean="0"/>
              <a:t>:</a:t>
            </a:r>
          </a:p>
          <a:p>
            <a:endParaRPr lang="ru-RU" dirty="0"/>
          </a:p>
          <a:p>
            <a:r>
              <a:rPr lang="ru-RU" dirty="0" smtClean="0"/>
              <a:t>- Описывается </a:t>
            </a:r>
            <a:r>
              <a:rPr lang="ru-RU" dirty="0"/>
              <a:t>процесс исполнения обязанностей каждой из сторон по доставке товара от места отправления до места назначения</a:t>
            </a:r>
            <a:r>
              <a:rPr lang="ru-RU" dirty="0" smtClean="0"/>
              <a:t>.</a:t>
            </a:r>
          </a:p>
          <a:p>
            <a:endParaRPr lang="ru-RU" dirty="0"/>
          </a:p>
          <a:p>
            <a:r>
              <a:rPr lang="ru-RU" dirty="0" smtClean="0"/>
              <a:t>- Определяется </a:t>
            </a:r>
            <a:r>
              <a:rPr lang="ru-RU" dirty="0"/>
              <a:t>момент, в который риск случайной гибели или повреждения товаров переходит от продавца к покупателю.</a:t>
            </a:r>
          </a:p>
          <a:p>
            <a:endParaRPr lang="ru-RU" dirty="0" smtClean="0"/>
          </a:p>
          <a:p>
            <a:r>
              <a:rPr lang="ru-RU" dirty="0" smtClean="0"/>
              <a:t>- Перечисляются </a:t>
            </a:r>
            <a:r>
              <a:rPr lang="ru-RU" dirty="0"/>
              <a:t>расходы, которые несет каждая из сторон. </a:t>
            </a:r>
          </a:p>
          <a:p>
            <a:endParaRPr lang="ru-RU" dirty="0" smtClean="0"/>
          </a:p>
          <a:p>
            <a:r>
              <a:rPr lang="ru-RU" dirty="0" smtClean="0"/>
              <a:t>Все </a:t>
            </a:r>
            <a:r>
              <a:rPr lang="ru-RU" dirty="0"/>
              <a:t>условия внутри одного базиса разделены на две колонки: А и Б. </a:t>
            </a:r>
            <a:endParaRPr lang="ru-RU" dirty="0" smtClean="0"/>
          </a:p>
          <a:p>
            <a:endParaRPr lang="ru-RU" dirty="0"/>
          </a:p>
          <a:p>
            <a:r>
              <a:rPr lang="ru-RU" dirty="0" smtClean="0"/>
              <a:t>В </a:t>
            </a:r>
            <a:r>
              <a:rPr lang="ru-RU" dirty="0"/>
              <a:t>первой перечислены обязанности продавца, во второй — покупателя.</a:t>
            </a:r>
          </a:p>
        </p:txBody>
      </p:sp>
    </p:spTree>
    <p:extLst>
      <p:ext uri="{BB962C8B-B14F-4D97-AF65-F5344CB8AC3E}">
        <p14:creationId xmlns:p14="http://schemas.microsoft.com/office/powerpoint/2010/main" val="173249505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Заголовок 1"/>
          <p:cNvSpPr>
            <a:spLocks noGrp="1"/>
          </p:cNvSpPr>
          <p:nvPr>
            <p:ph type="title"/>
          </p:nvPr>
        </p:nvSpPr>
        <p:spPr>
          <a:xfrm>
            <a:off x="395288" y="260350"/>
            <a:ext cx="8748712" cy="1143000"/>
          </a:xfrm>
        </p:spPr>
        <p:txBody>
          <a:bodyPr/>
          <a:lstStyle/>
          <a:p>
            <a:pPr eaLnBrk="1" hangingPunct="1"/>
            <a:r>
              <a:rPr lang="ru-RU" altLang="ru-RU" sz="2700" b="1" dirty="0" smtClean="0">
                <a:solidFill>
                  <a:srgbClr val="0070C0"/>
                </a:solidFill>
                <a:latin typeface="Arial" panose="020B0604020202020204" pitchFamily="34" charset="0"/>
                <a:cs typeface="Arial" panose="020B0604020202020204" pitchFamily="34" charset="0"/>
              </a:rPr>
              <a:t>1. Внешнеэкономическая деятельность</a:t>
            </a:r>
            <a:br>
              <a:rPr lang="ru-RU" altLang="ru-RU" sz="2700" b="1" dirty="0" smtClean="0">
                <a:solidFill>
                  <a:srgbClr val="0070C0"/>
                </a:solidFill>
                <a:latin typeface="Arial" panose="020B0604020202020204" pitchFamily="34" charset="0"/>
                <a:cs typeface="Arial" panose="020B0604020202020204" pitchFamily="34" charset="0"/>
              </a:rPr>
            </a:br>
            <a:r>
              <a:rPr lang="ru-RU" altLang="ru-RU" sz="2200" b="1" dirty="0" smtClean="0">
                <a:solidFill>
                  <a:srgbClr val="6FB2DB"/>
                </a:solidFill>
                <a:latin typeface="Arial" panose="020B0604020202020204" pitchFamily="34" charset="0"/>
                <a:cs typeface="Arial" panose="020B0604020202020204" pitchFamily="34" charset="0"/>
              </a:rPr>
              <a:t>1.9. Экспортные сделки. Момент определения выручки</a:t>
            </a:r>
          </a:p>
        </p:txBody>
      </p:sp>
      <p:sp>
        <p:nvSpPr>
          <p:cNvPr id="4" name="Номер слайда 3"/>
          <p:cNvSpPr>
            <a:spLocks noGrp="1"/>
          </p:cNvSpPr>
          <p:nvPr>
            <p:ph type="sldNum" sz="quarter" idx="12"/>
          </p:nvPr>
        </p:nvSpPr>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0747E62-BD9E-42EE-B114-929E5C7B5A7C}" type="slidenum">
              <a:rPr lang="ru-RU" altLang="ru-RU" sz="1400" b="1">
                <a:latin typeface="Calibri" panose="020F0502020204030204" pitchFamily="34" charset="0"/>
              </a:rPr>
              <a:pPr/>
              <a:t>13</a:t>
            </a:fld>
            <a:endParaRPr lang="ru-RU" altLang="ru-RU" sz="1400" b="1">
              <a:latin typeface="Calibri" panose="020F0502020204030204" pitchFamily="34" charset="0"/>
            </a:endParaRPr>
          </a:p>
        </p:txBody>
      </p:sp>
      <p:sp>
        <p:nvSpPr>
          <p:cNvPr id="6" name="Прямоугольник 5"/>
          <p:cNvSpPr/>
          <p:nvPr/>
        </p:nvSpPr>
        <p:spPr>
          <a:xfrm>
            <a:off x="303213" y="1588"/>
            <a:ext cx="104775" cy="1557337"/>
          </a:xfrm>
          <a:prstGeom prst="rect">
            <a:avLst/>
          </a:prstGeom>
          <a:solidFill>
            <a:srgbClr val="00A3E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solidFill>
                <a:prstClr val="white"/>
              </a:solidFill>
            </a:endParaRPr>
          </a:p>
        </p:txBody>
      </p:sp>
      <p:sp>
        <p:nvSpPr>
          <p:cNvPr id="11" name="Прямоугольник 10"/>
          <p:cNvSpPr/>
          <p:nvPr/>
        </p:nvSpPr>
        <p:spPr>
          <a:xfrm>
            <a:off x="409948" y="1533737"/>
            <a:ext cx="8373243" cy="5262979"/>
          </a:xfrm>
          <a:prstGeom prst="rect">
            <a:avLst/>
          </a:prstGeom>
        </p:spPr>
        <p:txBody>
          <a:bodyPr wrap="square">
            <a:spAutoFit/>
          </a:bodyPr>
          <a:lstStyle/>
          <a:p>
            <a:r>
              <a:rPr lang="ru-RU" sz="1600" b="1" u="sng" dirty="0"/>
              <a:t>1. Признание выручки в целях бухгалтерского учета</a:t>
            </a:r>
            <a:endParaRPr lang="ru-RU" sz="1600" b="1" dirty="0"/>
          </a:p>
          <a:p>
            <a:r>
              <a:rPr lang="ru-RU" sz="1600" dirty="0"/>
              <a:t>В соответствии с пунктом 12 Положения по бухгалтерскому учету </a:t>
            </a:r>
            <a:r>
              <a:rPr lang="ru-RU" sz="1600" b="1" i="1" dirty="0"/>
              <a:t>«Доходы организации» ПБУ 9/99»</a:t>
            </a:r>
            <a:r>
              <a:rPr lang="ru-RU" sz="1600" dirty="0"/>
              <a:t>, утвержденного приказом Минфина от 06.05.1999 № 32н, выручка признается в бухгалтерском учете при наличии следующих условий</a:t>
            </a:r>
            <a:r>
              <a:rPr lang="ru-RU" sz="1600" dirty="0" smtClean="0"/>
              <a:t>:</a:t>
            </a:r>
          </a:p>
          <a:p>
            <a:endParaRPr lang="ru-RU" sz="1600" b="1" dirty="0"/>
          </a:p>
          <a:p>
            <a:r>
              <a:rPr lang="ru-RU" sz="1600" dirty="0"/>
              <a:t>а) организация имеет право на получение этой выручки, вытекающее из конкретного договора или подтвержденное иным соответствующим образом</a:t>
            </a:r>
            <a:r>
              <a:rPr lang="ru-RU" sz="1600" dirty="0" smtClean="0"/>
              <a:t>;</a:t>
            </a:r>
          </a:p>
          <a:p>
            <a:endParaRPr lang="ru-RU" sz="1600" dirty="0"/>
          </a:p>
          <a:p>
            <a:r>
              <a:rPr lang="ru-RU" sz="1600" dirty="0"/>
              <a:t>б) сумма выручки может быть определена</a:t>
            </a:r>
            <a:r>
              <a:rPr lang="ru-RU" sz="1600" dirty="0" smtClean="0"/>
              <a:t>;</a:t>
            </a:r>
          </a:p>
          <a:p>
            <a:endParaRPr lang="ru-RU" sz="1600" dirty="0"/>
          </a:p>
          <a:p>
            <a:r>
              <a:rPr lang="ru-RU" sz="1600" dirty="0"/>
              <a:t>в) имеется уверенность в том, что в результате конкретной операции произойдет увеличение экономических выгод организации. Уверенность в том, что в результате конкретной операции произойдет увеличение экономических выгод организации, имеется в случае, когда организация получила в оплату актив либо отсутствует неопределенность в отношении получения актива</a:t>
            </a:r>
            <a:r>
              <a:rPr lang="ru-RU" sz="1600" dirty="0" smtClean="0"/>
              <a:t>;</a:t>
            </a:r>
          </a:p>
          <a:p>
            <a:endParaRPr lang="ru-RU" sz="1600" dirty="0"/>
          </a:p>
          <a:p>
            <a:r>
              <a:rPr lang="ru-RU" sz="1600" dirty="0"/>
              <a:t>г) право собственности (владения, пользования и распоряжения) на продукцию (товар) перешло от организации к покупателю или работа принята заказчиком (услуга оказана);</a:t>
            </a:r>
          </a:p>
          <a:p>
            <a:r>
              <a:rPr lang="ru-RU" sz="1600" dirty="0"/>
              <a:t>д) расходы, которые произведены или будут произведены в связи с этой операцией, могут быть определены.</a:t>
            </a:r>
          </a:p>
        </p:txBody>
      </p:sp>
    </p:spTree>
    <p:extLst>
      <p:ext uri="{BB962C8B-B14F-4D97-AF65-F5344CB8AC3E}">
        <p14:creationId xmlns:p14="http://schemas.microsoft.com/office/powerpoint/2010/main" val="36978246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Заголовок 1"/>
          <p:cNvSpPr>
            <a:spLocks noGrp="1"/>
          </p:cNvSpPr>
          <p:nvPr>
            <p:ph type="title"/>
          </p:nvPr>
        </p:nvSpPr>
        <p:spPr>
          <a:xfrm>
            <a:off x="395288" y="260350"/>
            <a:ext cx="8748712" cy="1143000"/>
          </a:xfrm>
        </p:spPr>
        <p:txBody>
          <a:bodyPr/>
          <a:lstStyle/>
          <a:p>
            <a:pPr eaLnBrk="1" hangingPunct="1"/>
            <a:r>
              <a:rPr lang="ru-RU" altLang="ru-RU" sz="2700" b="1" dirty="0" smtClean="0">
                <a:solidFill>
                  <a:srgbClr val="0070C0"/>
                </a:solidFill>
                <a:latin typeface="Arial" panose="020B0604020202020204" pitchFamily="34" charset="0"/>
                <a:cs typeface="Arial" panose="020B0604020202020204" pitchFamily="34" charset="0"/>
              </a:rPr>
              <a:t>1. Внешнеэкономическая деятельность</a:t>
            </a:r>
            <a:br>
              <a:rPr lang="ru-RU" altLang="ru-RU" sz="2700" b="1" dirty="0" smtClean="0">
                <a:solidFill>
                  <a:srgbClr val="0070C0"/>
                </a:solidFill>
                <a:latin typeface="Arial" panose="020B0604020202020204" pitchFamily="34" charset="0"/>
                <a:cs typeface="Arial" panose="020B0604020202020204" pitchFamily="34" charset="0"/>
              </a:rPr>
            </a:br>
            <a:r>
              <a:rPr lang="ru-RU" altLang="ru-RU" sz="2200" b="1" dirty="0" smtClean="0">
                <a:solidFill>
                  <a:srgbClr val="6FB2DB"/>
                </a:solidFill>
                <a:latin typeface="Arial" panose="020B0604020202020204" pitchFamily="34" charset="0"/>
                <a:cs typeface="Arial" panose="020B0604020202020204" pitchFamily="34" charset="0"/>
              </a:rPr>
              <a:t>1.9. Экспортные сделки. Момент определения выручки</a:t>
            </a:r>
          </a:p>
        </p:txBody>
      </p:sp>
      <p:sp>
        <p:nvSpPr>
          <p:cNvPr id="4" name="Номер слайда 3"/>
          <p:cNvSpPr>
            <a:spLocks noGrp="1"/>
          </p:cNvSpPr>
          <p:nvPr>
            <p:ph type="sldNum" sz="quarter" idx="12"/>
          </p:nvPr>
        </p:nvSpPr>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0747E62-BD9E-42EE-B114-929E5C7B5A7C}" type="slidenum">
              <a:rPr lang="ru-RU" altLang="ru-RU" sz="1400" b="1">
                <a:latin typeface="Calibri" panose="020F0502020204030204" pitchFamily="34" charset="0"/>
              </a:rPr>
              <a:pPr/>
              <a:t>14</a:t>
            </a:fld>
            <a:endParaRPr lang="ru-RU" altLang="ru-RU" sz="1400" b="1">
              <a:latin typeface="Calibri" panose="020F0502020204030204" pitchFamily="34" charset="0"/>
            </a:endParaRPr>
          </a:p>
        </p:txBody>
      </p:sp>
      <p:sp>
        <p:nvSpPr>
          <p:cNvPr id="6" name="Прямоугольник 5"/>
          <p:cNvSpPr/>
          <p:nvPr/>
        </p:nvSpPr>
        <p:spPr>
          <a:xfrm>
            <a:off x="303213" y="1588"/>
            <a:ext cx="104775" cy="1557337"/>
          </a:xfrm>
          <a:prstGeom prst="rect">
            <a:avLst/>
          </a:prstGeom>
          <a:solidFill>
            <a:srgbClr val="00A3E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solidFill>
                <a:prstClr val="white"/>
              </a:solidFill>
            </a:endParaRPr>
          </a:p>
        </p:txBody>
      </p:sp>
      <p:sp>
        <p:nvSpPr>
          <p:cNvPr id="2" name="Прямоугольник 1"/>
          <p:cNvSpPr/>
          <p:nvPr/>
        </p:nvSpPr>
        <p:spPr>
          <a:xfrm>
            <a:off x="300815" y="1772816"/>
            <a:ext cx="8536880" cy="2862322"/>
          </a:xfrm>
          <a:prstGeom prst="rect">
            <a:avLst/>
          </a:prstGeom>
        </p:spPr>
        <p:txBody>
          <a:bodyPr wrap="square">
            <a:spAutoFit/>
          </a:bodyPr>
          <a:lstStyle/>
          <a:p>
            <a:r>
              <a:rPr lang="ru-RU" b="1" u="sng" dirty="0"/>
              <a:t>2. Признание выручки в целях исчисления налога на прибыль</a:t>
            </a:r>
            <a:endParaRPr lang="ru-RU" b="1" dirty="0"/>
          </a:p>
          <a:p>
            <a:r>
              <a:rPr lang="ru-RU" dirty="0"/>
              <a:t>В п. 1 ст. 271 НК РФ момент признания доходов в целях исчисления налога на прибыль оговорен без привязки к моменту перехода права собственности на товар следующим образом: </a:t>
            </a:r>
            <a:endParaRPr lang="ru-RU" b="1" dirty="0"/>
          </a:p>
          <a:p>
            <a:r>
              <a:rPr lang="ru-RU" b="1" dirty="0"/>
              <a:t>В целях настоящей главы доходы признаются в том отчетном (налоговом) периоде, в котором они имели место. </a:t>
            </a:r>
            <a:br>
              <a:rPr lang="ru-RU" b="1" dirty="0"/>
            </a:br>
            <a:endParaRPr lang="ru-RU" b="1" dirty="0"/>
          </a:p>
          <a:p>
            <a:r>
              <a:rPr lang="ru-RU" dirty="0"/>
              <a:t>Соответственно, </a:t>
            </a:r>
            <a:r>
              <a:rPr lang="ru-RU" b="1" dirty="0"/>
              <a:t>в целях исчисления налога на прибыль </a:t>
            </a:r>
            <a:r>
              <a:rPr lang="ru-RU" dirty="0"/>
              <a:t>выручку от реализации рекомендуем признавать по дате оформления квитанции на передачу товара первому перевозчику. </a:t>
            </a:r>
            <a:endParaRPr lang="ru-RU" b="1" dirty="0"/>
          </a:p>
        </p:txBody>
      </p:sp>
    </p:spTree>
    <p:extLst>
      <p:ext uri="{BB962C8B-B14F-4D97-AF65-F5344CB8AC3E}">
        <p14:creationId xmlns:p14="http://schemas.microsoft.com/office/powerpoint/2010/main" val="9302429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Заголовок 1"/>
          <p:cNvSpPr>
            <a:spLocks noGrp="1"/>
          </p:cNvSpPr>
          <p:nvPr>
            <p:ph type="title"/>
          </p:nvPr>
        </p:nvSpPr>
        <p:spPr>
          <a:xfrm>
            <a:off x="395288" y="260350"/>
            <a:ext cx="8748712" cy="1143000"/>
          </a:xfrm>
        </p:spPr>
        <p:txBody>
          <a:bodyPr/>
          <a:lstStyle/>
          <a:p>
            <a:pPr eaLnBrk="1" hangingPunct="1"/>
            <a:r>
              <a:rPr lang="ru-RU" altLang="ru-RU" sz="2700" b="1" dirty="0" smtClean="0">
                <a:solidFill>
                  <a:srgbClr val="0070C0"/>
                </a:solidFill>
                <a:latin typeface="Arial" panose="020B0604020202020204" pitchFamily="34" charset="0"/>
                <a:cs typeface="Arial" panose="020B0604020202020204" pitchFamily="34" charset="0"/>
              </a:rPr>
              <a:t>1. Внешнеэкономическая деятельность</a:t>
            </a:r>
            <a:br>
              <a:rPr lang="ru-RU" altLang="ru-RU" sz="2700" b="1" dirty="0" smtClean="0">
                <a:solidFill>
                  <a:srgbClr val="0070C0"/>
                </a:solidFill>
                <a:latin typeface="Arial" panose="020B0604020202020204" pitchFamily="34" charset="0"/>
                <a:cs typeface="Arial" panose="020B0604020202020204" pitchFamily="34" charset="0"/>
              </a:rPr>
            </a:br>
            <a:r>
              <a:rPr lang="ru-RU" altLang="ru-RU" sz="2200" b="1" dirty="0" smtClean="0">
                <a:solidFill>
                  <a:srgbClr val="6FB2DB"/>
                </a:solidFill>
                <a:latin typeface="Arial" panose="020B0604020202020204" pitchFamily="34" charset="0"/>
                <a:cs typeface="Arial" panose="020B0604020202020204" pitchFamily="34" charset="0"/>
              </a:rPr>
              <a:t>1.9. Экспортные сделки. Момент определения выручки</a:t>
            </a:r>
          </a:p>
        </p:txBody>
      </p:sp>
      <p:sp>
        <p:nvSpPr>
          <p:cNvPr id="4" name="Номер слайда 3"/>
          <p:cNvSpPr>
            <a:spLocks noGrp="1"/>
          </p:cNvSpPr>
          <p:nvPr>
            <p:ph type="sldNum" sz="quarter" idx="12"/>
          </p:nvPr>
        </p:nvSpPr>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0747E62-BD9E-42EE-B114-929E5C7B5A7C}" type="slidenum">
              <a:rPr lang="ru-RU" altLang="ru-RU" sz="1400" b="1">
                <a:latin typeface="Calibri" panose="020F0502020204030204" pitchFamily="34" charset="0"/>
              </a:rPr>
              <a:pPr/>
              <a:t>15</a:t>
            </a:fld>
            <a:endParaRPr lang="ru-RU" altLang="ru-RU" sz="1400" b="1">
              <a:latin typeface="Calibri" panose="020F0502020204030204" pitchFamily="34" charset="0"/>
            </a:endParaRPr>
          </a:p>
        </p:txBody>
      </p:sp>
      <p:sp>
        <p:nvSpPr>
          <p:cNvPr id="6" name="Прямоугольник 5"/>
          <p:cNvSpPr/>
          <p:nvPr/>
        </p:nvSpPr>
        <p:spPr>
          <a:xfrm>
            <a:off x="303213" y="1588"/>
            <a:ext cx="104775" cy="1557337"/>
          </a:xfrm>
          <a:prstGeom prst="rect">
            <a:avLst/>
          </a:prstGeom>
          <a:solidFill>
            <a:srgbClr val="00A3E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solidFill>
                <a:prstClr val="white"/>
              </a:solidFill>
            </a:endParaRPr>
          </a:p>
        </p:txBody>
      </p:sp>
      <p:sp>
        <p:nvSpPr>
          <p:cNvPr id="3" name="Прямоугольник 2"/>
          <p:cNvSpPr/>
          <p:nvPr/>
        </p:nvSpPr>
        <p:spPr>
          <a:xfrm>
            <a:off x="303213" y="1558925"/>
            <a:ext cx="8445251" cy="5047536"/>
          </a:xfrm>
          <a:prstGeom prst="rect">
            <a:avLst/>
          </a:prstGeom>
        </p:spPr>
        <p:txBody>
          <a:bodyPr wrap="square">
            <a:spAutoFit/>
          </a:bodyPr>
          <a:lstStyle/>
          <a:p>
            <a:r>
              <a:rPr lang="ru-RU" sz="1400" b="1" u="sng" dirty="0"/>
              <a:t>3. Признание выручки в целях исчисления НДС</a:t>
            </a:r>
            <a:endParaRPr lang="ru-RU" sz="1400" dirty="0"/>
          </a:p>
          <a:p>
            <a:r>
              <a:rPr lang="ru-RU" sz="1400" dirty="0"/>
              <a:t>Согласно п. 3 ст. 153 НК РФ налоговая база при реализации товаров, вывезенных в таможенной процедуре экспорта, в случае расчетов в иностранной валюте определяется в рублях по курсу Центрального банка Российской Федерации на дату отгрузки (передачи) таких товаров.</a:t>
            </a:r>
          </a:p>
          <a:p>
            <a:pPr algn="ctr"/>
            <a:r>
              <a:rPr lang="ru-RU" sz="1400" b="1" dirty="0">
                <a:solidFill>
                  <a:srgbClr val="FF0000"/>
                </a:solidFill>
              </a:rPr>
              <a:t>Понятия «дата отгрузки» Налоговый кодекс РФ не содержит.</a:t>
            </a:r>
          </a:p>
          <a:p>
            <a:r>
              <a:rPr lang="ru-RU" sz="1400" dirty="0"/>
              <a:t>Контролирующие органы и суды придерживаются позиции, что для целей применения НДС датой отгрузки товаров признается дата первого по времени составления первичного документа, оформленного на имя покупателя или перевозчика (организацию связи) для доставки товаров покупателю (Письма Минфина России от 01.03.2012 N 03-07-08/55, от 13.01.2012 N 03-07-11/08, от 28.07.2011 N 03-07-09/23 и др.).</a:t>
            </a:r>
          </a:p>
          <a:p>
            <a:r>
              <a:rPr lang="ru-RU" sz="1400" dirty="0"/>
              <a:t>В Письме от 09.02.2011 N 07-02-06/14 Минфин России разъяснил, что если отгрузка товара была произведена в одном налоговом периоде, а право собственности на этот товар переходит к покупателю в другом налоговом периоде (после подписания акта приема-передачи товара покупателем), то начисление НДС следует произвести в том налоговом периоде, в котором осуществлена фактическая отгрузка товара, т.е. независимо от момента перехода права собственности.</a:t>
            </a:r>
          </a:p>
          <a:p>
            <a:r>
              <a:rPr lang="ru-RU" sz="1400" dirty="0"/>
              <a:t>ФАС УО в Постановлении от 21.10.2008 N Ф09-7599/08-С2 по делу N А76-4251/08 (Определением ВАС РФ от 17.02.2009 N 1437/09 отказано в передаче данного дела в Президиум ВАС РФ) указал, что моментом определения налоговой базы по НДС является день передачи товара первому перевозчику.</a:t>
            </a:r>
          </a:p>
          <a:p>
            <a:r>
              <a:rPr lang="ru-RU" sz="1400" b="1" dirty="0"/>
              <a:t>Таким образом, </a:t>
            </a:r>
            <a:r>
              <a:rPr lang="ru-RU" sz="1400" b="1" dirty="0" smtClean="0"/>
              <a:t>в </a:t>
            </a:r>
            <a:r>
              <a:rPr lang="ru-RU" sz="1400" b="1" dirty="0"/>
              <a:t>целях исчисления НДС </a:t>
            </a:r>
            <a:r>
              <a:rPr lang="ru-RU" sz="1400" b="1" dirty="0">
                <a:solidFill>
                  <a:srgbClr val="FF0000"/>
                </a:solidFill>
              </a:rPr>
              <a:t>датой отгрузки (передачи) товаров</a:t>
            </a:r>
            <a:r>
              <a:rPr lang="ru-RU" sz="1400" b="1" dirty="0"/>
              <a:t>, вывезенных в таможенном режиме экспорта, </a:t>
            </a:r>
            <a:r>
              <a:rPr lang="ru-RU" sz="1400" b="1" dirty="0">
                <a:solidFill>
                  <a:srgbClr val="FF0000"/>
                </a:solidFill>
              </a:rPr>
              <a:t>является дата первого по времени первичного документа</a:t>
            </a:r>
            <a:r>
              <a:rPr lang="ru-RU" sz="1400" b="1" dirty="0"/>
              <a:t>, подтверждающего передачу товара продавцом перевозчику или покупателю.</a:t>
            </a:r>
            <a:endParaRPr lang="ru-RU" sz="1400" dirty="0"/>
          </a:p>
        </p:txBody>
      </p:sp>
    </p:spTree>
    <p:extLst>
      <p:ext uri="{BB962C8B-B14F-4D97-AF65-F5344CB8AC3E}">
        <p14:creationId xmlns:p14="http://schemas.microsoft.com/office/powerpoint/2010/main" val="11551653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Заголовок 1"/>
          <p:cNvSpPr>
            <a:spLocks noGrp="1"/>
          </p:cNvSpPr>
          <p:nvPr>
            <p:ph type="title"/>
          </p:nvPr>
        </p:nvSpPr>
        <p:spPr>
          <a:xfrm>
            <a:off x="395288" y="260350"/>
            <a:ext cx="8748712" cy="1143000"/>
          </a:xfrm>
        </p:spPr>
        <p:txBody>
          <a:bodyPr/>
          <a:lstStyle/>
          <a:p>
            <a:pPr eaLnBrk="1" hangingPunct="1"/>
            <a:r>
              <a:rPr lang="ru-RU" altLang="ru-RU" sz="2700" b="1" dirty="0" smtClean="0">
                <a:solidFill>
                  <a:srgbClr val="0070C0"/>
                </a:solidFill>
                <a:latin typeface="Arial" panose="020B0604020202020204" pitchFamily="34" charset="0"/>
                <a:cs typeface="Arial" panose="020B0604020202020204" pitchFamily="34" charset="0"/>
              </a:rPr>
              <a:t>1. Внешнеэкономическая деятельность</a:t>
            </a:r>
            <a:br>
              <a:rPr lang="ru-RU" altLang="ru-RU" sz="2700" b="1" dirty="0" smtClean="0">
                <a:solidFill>
                  <a:srgbClr val="0070C0"/>
                </a:solidFill>
                <a:latin typeface="Arial" panose="020B0604020202020204" pitchFamily="34" charset="0"/>
                <a:cs typeface="Arial" panose="020B0604020202020204" pitchFamily="34" charset="0"/>
              </a:rPr>
            </a:br>
            <a:r>
              <a:rPr lang="ru-RU" altLang="ru-RU" sz="2200" b="1" dirty="0" smtClean="0">
                <a:solidFill>
                  <a:srgbClr val="6FB2DB"/>
                </a:solidFill>
                <a:latin typeface="Arial" panose="020B0604020202020204" pitchFamily="34" charset="0"/>
                <a:cs typeface="Arial" panose="020B0604020202020204" pitchFamily="34" charset="0"/>
              </a:rPr>
              <a:t>1.9. Экспортные сделки. Момент определения выручки</a:t>
            </a:r>
          </a:p>
        </p:txBody>
      </p:sp>
      <p:sp>
        <p:nvSpPr>
          <p:cNvPr id="4" name="Номер слайда 3"/>
          <p:cNvSpPr>
            <a:spLocks noGrp="1"/>
          </p:cNvSpPr>
          <p:nvPr>
            <p:ph type="sldNum" sz="quarter" idx="12"/>
          </p:nvPr>
        </p:nvSpPr>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0747E62-BD9E-42EE-B114-929E5C7B5A7C}" type="slidenum">
              <a:rPr lang="ru-RU" altLang="ru-RU" sz="1400" b="1">
                <a:latin typeface="Calibri" panose="020F0502020204030204" pitchFamily="34" charset="0"/>
              </a:rPr>
              <a:pPr/>
              <a:t>16</a:t>
            </a:fld>
            <a:endParaRPr lang="ru-RU" altLang="ru-RU" sz="1400" b="1">
              <a:latin typeface="Calibri" panose="020F0502020204030204" pitchFamily="34" charset="0"/>
            </a:endParaRPr>
          </a:p>
        </p:txBody>
      </p:sp>
      <p:sp>
        <p:nvSpPr>
          <p:cNvPr id="6" name="Прямоугольник 5"/>
          <p:cNvSpPr/>
          <p:nvPr/>
        </p:nvSpPr>
        <p:spPr>
          <a:xfrm>
            <a:off x="303213" y="1588"/>
            <a:ext cx="104775" cy="1557337"/>
          </a:xfrm>
          <a:prstGeom prst="rect">
            <a:avLst/>
          </a:prstGeom>
          <a:solidFill>
            <a:srgbClr val="00A3E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solidFill>
                <a:prstClr val="white"/>
              </a:solidFill>
            </a:endParaRPr>
          </a:p>
        </p:txBody>
      </p:sp>
      <p:sp>
        <p:nvSpPr>
          <p:cNvPr id="8" name="TextBox 7"/>
          <p:cNvSpPr txBox="1"/>
          <p:nvPr/>
        </p:nvSpPr>
        <p:spPr>
          <a:xfrm>
            <a:off x="407988" y="2132856"/>
            <a:ext cx="8412484" cy="646331"/>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ru-RU" dirty="0" smtClean="0"/>
              <a:t>Дата перехода контроля над товаром от продавца покупателю =</a:t>
            </a:r>
          </a:p>
          <a:p>
            <a:pPr algn="ctr"/>
            <a:r>
              <a:rPr lang="ru-RU" dirty="0"/>
              <a:t>=</a:t>
            </a:r>
            <a:r>
              <a:rPr lang="ru-RU" dirty="0" smtClean="0"/>
              <a:t> общая дата для признания выручки в БУ и НУ</a:t>
            </a:r>
            <a:endParaRPr lang="ru-RU" dirty="0"/>
          </a:p>
        </p:txBody>
      </p:sp>
      <p:sp>
        <p:nvSpPr>
          <p:cNvPr id="9" name="TextBox 8"/>
          <p:cNvSpPr txBox="1"/>
          <p:nvPr/>
        </p:nvSpPr>
        <p:spPr>
          <a:xfrm>
            <a:off x="407988" y="3140968"/>
            <a:ext cx="8412484" cy="1477328"/>
          </a:xfrm>
          <a:prstGeom prst="rect">
            <a:avLst/>
          </a:prstGeom>
          <a:noFill/>
        </p:spPr>
        <p:txBody>
          <a:bodyPr wrap="square" rtlCol="0">
            <a:spAutoFit/>
          </a:bodyPr>
          <a:lstStyle/>
          <a:p>
            <a:r>
              <a:rPr lang="ru-RU" dirty="0" smtClean="0"/>
              <a:t>Нет смысла в договоре с организацией из Китая, отправка товара которой происходит железнодорожным транспортом, указывать другие моменты перехода права собственности, т.к. на границе происходит перегруз в другие составы, китайские, и, по сути, продавец полностью утрачивает в этот момент контроль над сохранностью товарной продукции</a:t>
            </a:r>
            <a:endParaRPr lang="ru-RU" dirty="0"/>
          </a:p>
        </p:txBody>
      </p:sp>
      <p:sp>
        <p:nvSpPr>
          <p:cNvPr id="10" name="TextBox 9"/>
          <p:cNvSpPr txBox="1"/>
          <p:nvPr/>
        </p:nvSpPr>
        <p:spPr>
          <a:xfrm>
            <a:off x="630255" y="5085184"/>
            <a:ext cx="7967950" cy="1200329"/>
          </a:xfrm>
          <a:prstGeom prst="rect">
            <a:avLst/>
          </a:prstGeom>
          <a:noFill/>
        </p:spPr>
        <p:txBody>
          <a:bodyPr wrap="none" rtlCol="0">
            <a:spAutoFit/>
          </a:bodyPr>
          <a:lstStyle/>
          <a:p>
            <a:r>
              <a:rPr lang="ru-RU" dirty="0" smtClean="0"/>
              <a:t>При реализации в адрес иностранных покупателей продукции, доставка</a:t>
            </a:r>
          </a:p>
          <a:p>
            <a:r>
              <a:rPr lang="ru-RU" dirty="0"/>
              <a:t>к</a:t>
            </a:r>
            <a:r>
              <a:rPr lang="ru-RU" dirty="0" smtClean="0"/>
              <a:t>оторым осуществляется с привлечением автомобильного транспорта</a:t>
            </a:r>
          </a:p>
          <a:p>
            <a:r>
              <a:rPr lang="ru-RU" dirty="0"/>
              <a:t>и</a:t>
            </a:r>
            <a:r>
              <a:rPr lang="ru-RU" dirty="0" smtClean="0"/>
              <a:t>х государства, контроль за сохранность груза лучше переложить </a:t>
            </a:r>
          </a:p>
          <a:p>
            <a:r>
              <a:rPr lang="ru-RU" dirty="0" smtClean="0"/>
              <a:t>на покупателя в момент передачи товара первому перевозчику.</a:t>
            </a:r>
            <a:endParaRPr lang="ru-RU" dirty="0"/>
          </a:p>
        </p:txBody>
      </p:sp>
    </p:spTree>
    <p:extLst>
      <p:ext uri="{BB962C8B-B14F-4D97-AF65-F5344CB8AC3E}">
        <p14:creationId xmlns:p14="http://schemas.microsoft.com/office/powerpoint/2010/main" val="315987960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Заголовок 1"/>
          <p:cNvSpPr>
            <a:spLocks noGrp="1"/>
          </p:cNvSpPr>
          <p:nvPr>
            <p:ph type="title"/>
          </p:nvPr>
        </p:nvSpPr>
        <p:spPr>
          <a:xfrm>
            <a:off x="395288" y="260350"/>
            <a:ext cx="8748712" cy="1143000"/>
          </a:xfrm>
        </p:spPr>
        <p:txBody>
          <a:bodyPr/>
          <a:lstStyle/>
          <a:p>
            <a:pPr eaLnBrk="1" hangingPunct="1"/>
            <a:r>
              <a:rPr lang="ru-RU" altLang="ru-RU" sz="2700" b="1" dirty="0" smtClean="0">
                <a:solidFill>
                  <a:srgbClr val="0070C0"/>
                </a:solidFill>
                <a:latin typeface="Arial" panose="020B0604020202020204" pitchFamily="34" charset="0"/>
                <a:cs typeface="Arial" panose="020B0604020202020204" pitchFamily="34" charset="0"/>
              </a:rPr>
              <a:t>1. Внешнеэкономическая деятельность</a:t>
            </a:r>
            <a:br>
              <a:rPr lang="ru-RU" altLang="ru-RU" sz="2700" b="1" dirty="0" smtClean="0">
                <a:solidFill>
                  <a:srgbClr val="0070C0"/>
                </a:solidFill>
                <a:latin typeface="Arial" panose="020B0604020202020204" pitchFamily="34" charset="0"/>
                <a:cs typeface="Arial" panose="020B0604020202020204" pitchFamily="34" charset="0"/>
              </a:rPr>
            </a:br>
            <a:r>
              <a:rPr lang="ru-RU" altLang="ru-RU" sz="2200" b="1" dirty="0" smtClean="0">
                <a:solidFill>
                  <a:srgbClr val="6FB2DB"/>
                </a:solidFill>
                <a:latin typeface="Arial" panose="020B0604020202020204" pitchFamily="34" charset="0"/>
                <a:cs typeface="Arial" panose="020B0604020202020204" pitchFamily="34" charset="0"/>
              </a:rPr>
              <a:t>1.9. Экспортные сделки. Момент определения выручки</a:t>
            </a:r>
          </a:p>
        </p:txBody>
      </p:sp>
      <p:sp>
        <p:nvSpPr>
          <p:cNvPr id="4" name="Номер слайда 3"/>
          <p:cNvSpPr>
            <a:spLocks noGrp="1"/>
          </p:cNvSpPr>
          <p:nvPr>
            <p:ph type="sldNum" sz="quarter" idx="12"/>
          </p:nvPr>
        </p:nvSpPr>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0747E62-BD9E-42EE-B114-929E5C7B5A7C}" type="slidenum">
              <a:rPr lang="ru-RU" altLang="ru-RU" sz="1400" b="1">
                <a:latin typeface="Calibri" panose="020F0502020204030204" pitchFamily="34" charset="0"/>
              </a:rPr>
              <a:pPr/>
              <a:t>17</a:t>
            </a:fld>
            <a:endParaRPr lang="ru-RU" altLang="ru-RU" sz="1400" b="1">
              <a:latin typeface="Calibri" panose="020F0502020204030204" pitchFamily="34" charset="0"/>
            </a:endParaRPr>
          </a:p>
        </p:txBody>
      </p:sp>
      <p:sp>
        <p:nvSpPr>
          <p:cNvPr id="6" name="Прямоугольник 5"/>
          <p:cNvSpPr/>
          <p:nvPr/>
        </p:nvSpPr>
        <p:spPr>
          <a:xfrm>
            <a:off x="303213" y="1588"/>
            <a:ext cx="104775" cy="1557337"/>
          </a:xfrm>
          <a:prstGeom prst="rect">
            <a:avLst/>
          </a:prstGeom>
          <a:solidFill>
            <a:srgbClr val="00A3E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solidFill>
                <a:prstClr val="white"/>
              </a:solidFill>
            </a:endParaRPr>
          </a:p>
        </p:txBody>
      </p:sp>
      <p:sp>
        <p:nvSpPr>
          <p:cNvPr id="2" name="Прямоугольник 1"/>
          <p:cNvSpPr/>
          <p:nvPr/>
        </p:nvSpPr>
        <p:spPr>
          <a:xfrm>
            <a:off x="303213" y="1844824"/>
            <a:ext cx="8373243" cy="3754874"/>
          </a:xfrm>
          <a:prstGeom prst="rect">
            <a:avLst/>
          </a:prstGeom>
        </p:spPr>
        <p:txBody>
          <a:bodyPr wrap="square">
            <a:spAutoFit/>
          </a:bodyPr>
          <a:lstStyle/>
          <a:p>
            <a:r>
              <a:rPr lang="ru-RU" sz="2200" b="1" dirty="0">
                <a:solidFill>
                  <a:srgbClr val="FF0000"/>
                </a:solidFill>
              </a:rPr>
              <a:t>Обратите </a:t>
            </a:r>
            <a:r>
              <a:rPr lang="ru-RU" sz="2200" b="1" dirty="0" smtClean="0">
                <a:solidFill>
                  <a:srgbClr val="FF0000"/>
                </a:solidFill>
              </a:rPr>
              <a:t>внимание</a:t>
            </a:r>
          </a:p>
          <a:p>
            <a:endParaRPr lang="ru-RU" sz="2200" dirty="0"/>
          </a:p>
          <a:p>
            <a:pPr algn="ctr"/>
            <a:r>
              <a:rPr lang="ru-RU" sz="2200" b="1" dirty="0" smtClean="0">
                <a:solidFill>
                  <a:srgbClr val="00B050"/>
                </a:solidFill>
              </a:rPr>
              <a:t>При </a:t>
            </a:r>
            <a:r>
              <a:rPr lang="ru-RU" sz="2200" b="1" dirty="0">
                <a:solidFill>
                  <a:srgbClr val="00B050"/>
                </a:solidFill>
              </a:rPr>
              <a:t>расчетах в иностранной валюте налоговая база по НДС при экспорте товаров </a:t>
            </a:r>
            <a:r>
              <a:rPr lang="ru-RU" sz="2200" b="1" dirty="0" smtClean="0">
                <a:solidFill>
                  <a:srgbClr val="00B050"/>
                </a:solidFill>
              </a:rPr>
              <a:t>определяется </a:t>
            </a:r>
            <a:r>
              <a:rPr lang="ru-RU" sz="2200" b="1" dirty="0">
                <a:solidFill>
                  <a:srgbClr val="00B050"/>
                </a:solidFill>
              </a:rPr>
              <a:t>по курсу ЦБ РФ, действующему на дату отгрузки товаров</a:t>
            </a:r>
            <a:r>
              <a:rPr lang="ru-RU" sz="2200" dirty="0">
                <a:solidFill>
                  <a:srgbClr val="00B050"/>
                </a:solidFill>
              </a:rPr>
              <a:t> </a:t>
            </a:r>
          </a:p>
          <a:p>
            <a:pPr algn="ctr"/>
            <a:r>
              <a:rPr lang="ru-RU" sz="2200" dirty="0" smtClean="0">
                <a:solidFill>
                  <a:srgbClr val="00B050"/>
                </a:solidFill>
              </a:rPr>
              <a:t>(</a:t>
            </a:r>
            <a:r>
              <a:rPr lang="ru-RU" sz="2200" dirty="0">
                <a:solidFill>
                  <a:srgbClr val="00B050"/>
                </a:solidFill>
              </a:rPr>
              <a:t>п.3 ст.153 НК РФ),</a:t>
            </a:r>
            <a:r>
              <a:rPr lang="ru-RU" sz="2200" dirty="0"/>
              <a:t> </a:t>
            </a:r>
            <a:endParaRPr lang="ru-RU" sz="2200" dirty="0" smtClean="0"/>
          </a:p>
          <a:p>
            <a:pPr algn="ctr"/>
            <a:r>
              <a:rPr lang="ru-RU" sz="2200" dirty="0" smtClean="0"/>
              <a:t>даже </a:t>
            </a:r>
            <a:r>
              <a:rPr lang="ru-RU" sz="2200" dirty="0"/>
              <a:t>если от покупателя была получена предоплата. </a:t>
            </a:r>
            <a:endParaRPr lang="ru-RU" sz="2200" dirty="0" smtClean="0"/>
          </a:p>
          <a:p>
            <a:endParaRPr lang="ru-RU" sz="2200" dirty="0"/>
          </a:p>
          <a:p>
            <a:r>
              <a:rPr lang="ru-RU" sz="2200" dirty="0" smtClean="0"/>
              <a:t>Поэтому </a:t>
            </a:r>
            <a:r>
              <a:rPr lang="ru-RU" sz="2200" dirty="0">
                <a:solidFill>
                  <a:srgbClr val="00B0F0"/>
                </a:solidFill>
              </a:rPr>
              <a:t>при получении аванса </a:t>
            </a:r>
            <a:r>
              <a:rPr lang="ru-RU" sz="2200" dirty="0"/>
              <a:t>в счет экспортной поставки, налоговые базы по НДС и налогу на прибыль </a:t>
            </a:r>
            <a:r>
              <a:rPr lang="ru-RU" sz="2200" dirty="0">
                <a:solidFill>
                  <a:srgbClr val="00B0F0"/>
                </a:solidFill>
              </a:rPr>
              <a:t>будут различны</a:t>
            </a:r>
            <a:r>
              <a:rPr lang="ru-RU" sz="2200" dirty="0" smtClean="0"/>
              <a:t>.</a:t>
            </a:r>
          </a:p>
          <a:p>
            <a:endParaRPr lang="ru-RU" dirty="0"/>
          </a:p>
        </p:txBody>
      </p:sp>
    </p:spTree>
    <p:extLst>
      <p:ext uri="{BB962C8B-B14F-4D97-AF65-F5344CB8AC3E}">
        <p14:creationId xmlns:p14="http://schemas.microsoft.com/office/powerpoint/2010/main" val="268524921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Заголовок 1"/>
          <p:cNvSpPr>
            <a:spLocks noGrp="1"/>
          </p:cNvSpPr>
          <p:nvPr>
            <p:ph type="title"/>
          </p:nvPr>
        </p:nvSpPr>
        <p:spPr>
          <a:xfrm>
            <a:off x="395288" y="260350"/>
            <a:ext cx="8748712" cy="1143000"/>
          </a:xfrm>
        </p:spPr>
        <p:txBody>
          <a:bodyPr/>
          <a:lstStyle/>
          <a:p>
            <a:pPr eaLnBrk="1" hangingPunct="1"/>
            <a:r>
              <a:rPr lang="ru-RU" altLang="ru-RU" sz="2700" b="1" dirty="0" smtClean="0">
                <a:solidFill>
                  <a:srgbClr val="0070C0"/>
                </a:solidFill>
                <a:latin typeface="Arial" panose="020B0604020202020204" pitchFamily="34" charset="0"/>
                <a:cs typeface="Arial" panose="020B0604020202020204" pitchFamily="34" charset="0"/>
              </a:rPr>
              <a:t>1. Внешнеэкономическая деятельность</a:t>
            </a:r>
            <a:br>
              <a:rPr lang="ru-RU" altLang="ru-RU" sz="2700" b="1" dirty="0" smtClean="0">
                <a:solidFill>
                  <a:srgbClr val="0070C0"/>
                </a:solidFill>
                <a:latin typeface="Arial" panose="020B0604020202020204" pitchFamily="34" charset="0"/>
                <a:cs typeface="Arial" panose="020B0604020202020204" pitchFamily="34" charset="0"/>
              </a:rPr>
            </a:br>
            <a:r>
              <a:rPr lang="ru-RU" altLang="ru-RU" sz="2200" b="1" dirty="0" smtClean="0">
                <a:solidFill>
                  <a:srgbClr val="6FB2DB"/>
                </a:solidFill>
                <a:latin typeface="Arial" panose="020B0604020202020204" pitchFamily="34" charset="0"/>
                <a:cs typeface="Arial" panose="020B0604020202020204" pitchFamily="34" charset="0"/>
              </a:rPr>
              <a:t>1.10. Экспортные сделки. Курсовые разницы</a:t>
            </a:r>
          </a:p>
        </p:txBody>
      </p:sp>
      <p:sp>
        <p:nvSpPr>
          <p:cNvPr id="4" name="Номер слайда 3"/>
          <p:cNvSpPr>
            <a:spLocks noGrp="1"/>
          </p:cNvSpPr>
          <p:nvPr>
            <p:ph type="sldNum" sz="quarter" idx="12"/>
          </p:nvPr>
        </p:nvSpPr>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0747E62-BD9E-42EE-B114-929E5C7B5A7C}" type="slidenum">
              <a:rPr lang="ru-RU" altLang="ru-RU" sz="1400" b="1">
                <a:latin typeface="Calibri" panose="020F0502020204030204" pitchFamily="34" charset="0"/>
              </a:rPr>
              <a:pPr/>
              <a:t>18</a:t>
            </a:fld>
            <a:endParaRPr lang="ru-RU" altLang="ru-RU" sz="1400" b="1">
              <a:latin typeface="Calibri" panose="020F0502020204030204" pitchFamily="34" charset="0"/>
            </a:endParaRPr>
          </a:p>
        </p:txBody>
      </p:sp>
      <p:sp>
        <p:nvSpPr>
          <p:cNvPr id="6" name="Прямоугольник 5"/>
          <p:cNvSpPr/>
          <p:nvPr/>
        </p:nvSpPr>
        <p:spPr>
          <a:xfrm>
            <a:off x="303213" y="1588"/>
            <a:ext cx="104775" cy="1557337"/>
          </a:xfrm>
          <a:prstGeom prst="rect">
            <a:avLst/>
          </a:prstGeom>
          <a:solidFill>
            <a:srgbClr val="00A3E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solidFill>
                <a:prstClr val="white"/>
              </a:solidFill>
            </a:endParaRPr>
          </a:p>
        </p:txBody>
      </p:sp>
      <p:sp>
        <p:nvSpPr>
          <p:cNvPr id="2" name="Прямоугольник 1"/>
          <p:cNvSpPr/>
          <p:nvPr/>
        </p:nvSpPr>
        <p:spPr>
          <a:xfrm>
            <a:off x="755576" y="1826981"/>
            <a:ext cx="7992888" cy="3693319"/>
          </a:xfrm>
          <a:prstGeom prst="rect">
            <a:avLst/>
          </a:prstGeom>
        </p:spPr>
        <p:txBody>
          <a:bodyPr wrap="square">
            <a:spAutoFit/>
          </a:bodyPr>
          <a:lstStyle/>
          <a:p>
            <a:r>
              <a:rPr lang="ru-RU" dirty="0"/>
              <a:t>При расчетах по контракту, стоимость которого зафиксирована в иностранной валюте, курсовые разницы возникают при оплате товара после поставки, а также при перечислении суммы оплаты частями. </a:t>
            </a:r>
            <a:endParaRPr lang="ru-RU" dirty="0" smtClean="0"/>
          </a:p>
          <a:p>
            <a:endParaRPr lang="ru-RU" dirty="0"/>
          </a:p>
          <a:p>
            <a:r>
              <a:rPr lang="ru-RU" dirty="0" smtClean="0"/>
              <a:t>В </a:t>
            </a:r>
            <a:r>
              <a:rPr lang="ru-RU" dirty="0"/>
              <a:t>соответствие с п.9 и п.10 ПБУ 3/2006, при 100% оплате стоимости товара до момента отгрузки сумма выручки отражается по курсу, действительного на дату перечисления аванса и впоследствии не пересчитывается. Курсовая разница в таком случае не возникает.</a:t>
            </a:r>
          </a:p>
          <a:p>
            <a:endParaRPr lang="ru-RU" dirty="0" smtClean="0"/>
          </a:p>
          <a:p>
            <a:r>
              <a:rPr lang="ru-RU" dirty="0" smtClean="0"/>
              <a:t>В </a:t>
            </a:r>
            <a:r>
              <a:rPr lang="ru-RU" dirty="0"/>
              <a:t>соответствие с п.13 ПБУ 3/2006, отрицательные курсовые разницы отражаются составе прочих расходов по счету 91.02. </a:t>
            </a:r>
            <a:endParaRPr lang="ru-RU" dirty="0" smtClean="0"/>
          </a:p>
          <a:p>
            <a:r>
              <a:rPr lang="ru-RU" dirty="0" smtClean="0"/>
              <a:t>Суммы </a:t>
            </a:r>
            <a:r>
              <a:rPr lang="ru-RU" dirty="0"/>
              <a:t>положительных курсовых разниц учитываются по </a:t>
            </a:r>
            <a:r>
              <a:rPr lang="ru-RU" dirty="0" smtClean="0"/>
              <a:t>счету 91.01</a:t>
            </a:r>
            <a:r>
              <a:rPr lang="ru-RU" dirty="0"/>
              <a:t>.</a:t>
            </a:r>
            <a:br>
              <a:rPr lang="ru-RU" dirty="0"/>
            </a:br>
            <a:endParaRPr lang="ru-RU" dirty="0"/>
          </a:p>
        </p:txBody>
      </p:sp>
    </p:spTree>
    <p:extLst>
      <p:ext uri="{BB962C8B-B14F-4D97-AF65-F5344CB8AC3E}">
        <p14:creationId xmlns:p14="http://schemas.microsoft.com/office/powerpoint/2010/main" val="18154547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Заголовок 1"/>
          <p:cNvSpPr>
            <a:spLocks noGrp="1"/>
          </p:cNvSpPr>
          <p:nvPr>
            <p:ph type="title"/>
          </p:nvPr>
        </p:nvSpPr>
        <p:spPr>
          <a:xfrm>
            <a:off x="395288" y="260350"/>
            <a:ext cx="8748712" cy="1143000"/>
          </a:xfrm>
        </p:spPr>
        <p:txBody>
          <a:bodyPr/>
          <a:lstStyle/>
          <a:p>
            <a:pPr eaLnBrk="1" hangingPunct="1"/>
            <a:r>
              <a:rPr lang="ru-RU" altLang="ru-RU" sz="2700" b="1" dirty="0" smtClean="0">
                <a:solidFill>
                  <a:srgbClr val="0070C0"/>
                </a:solidFill>
                <a:latin typeface="Arial" panose="020B0604020202020204" pitchFamily="34" charset="0"/>
                <a:cs typeface="Arial" panose="020B0604020202020204" pitchFamily="34" charset="0"/>
              </a:rPr>
              <a:t>1. Внешнеэкономическая деятельность</a:t>
            </a:r>
            <a:br>
              <a:rPr lang="ru-RU" altLang="ru-RU" sz="2700" b="1" dirty="0" smtClean="0">
                <a:solidFill>
                  <a:srgbClr val="0070C0"/>
                </a:solidFill>
                <a:latin typeface="Arial" panose="020B0604020202020204" pitchFamily="34" charset="0"/>
                <a:cs typeface="Arial" panose="020B0604020202020204" pitchFamily="34" charset="0"/>
              </a:rPr>
            </a:br>
            <a:r>
              <a:rPr lang="ru-RU" altLang="ru-RU" sz="2200" b="1" dirty="0" smtClean="0">
                <a:solidFill>
                  <a:srgbClr val="6FB2DB"/>
                </a:solidFill>
                <a:latin typeface="Arial" panose="020B0604020202020204" pitchFamily="34" charset="0"/>
                <a:cs typeface="Arial" panose="020B0604020202020204" pitchFamily="34" charset="0"/>
              </a:rPr>
              <a:t>1.10. Экспортные сделки. Валютная выручка.</a:t>
            </a:r>
            <a:br>
              <a:rPr lang="ru-RU" altLang="ru-RU" sz="2200" b="1" dirty="0" smtClean="0">
                <a:solidFill>
                  <a:srgbClr val="6FB2DB"/>
                </a:solidFill>
                <a:latin typeface="Arial" panose="020B0604020202020204" pitchFamily="34" charset="0"/>
                <a:cs typeface="Arial" panose="020B0604020202020204" pitchFamily="34" charset="0"/>
              </a:rPr>
            </a:br>
            <a:r>
              <a:rPr lang="ru-RU" altLang="ru-RU" sz="2200" b="1" dirty="0" smtClean="0">
                <a:solidFill>
                  <a:srgbClr val="6FB2DB"/>
                </a:solidFill>
                <a:latin typeface="Arial" panose="020B0604020202020204" pitchFamily="34" charset="0"/>
                <a:cs typeface="Arial" panose="020B0604020202020204" pitchFamily="34" charset="0"/>
              </a:rPr>
              <a:t>Перевод в рубли</a:t>
            </a:r>
          </a:p>
        </p:txBody>
      </p:sp>
      <p:sp>
        <p:nvSpPr>
          <p:cNvPr id="4" name="Номер слайда 3"/>
          <p:cNvSpPr>
            <a:spLocks noGrp="1"/>
          </p:cNvSpPr>
          <p:nvPr>
            <p:ph type="sldNum" sz="quarter" idx="12"/>
          </p:nvPr>
        </p:nvSpPr>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0747E62-BD9E-42EE-B114-929E5C7B5A7C}" type="slidenum">
              <a:rPr lang="ru-RU" altLang="ru-RU" sz="1400" b="1">
                <a:latin typeface="Calibri" panose="020F0502020204030204" pitchFamily="34" charset="0"/>
              </a:rPr>
              <a:pPr/>
              <a:t>19</a:t>
            </a:fld>
            <a:endParaRPr lang="ru-RU" altLang="ru-RU" sz="1400" b="1">
              <a:latin typeface="Calibri" panose="020F0502020204030204" pitchFamily="34" charset="0"/>
            </a:endParaRPr>
          </a:p>
        </p:txBody>
      </p:sp>
      <p:sp>
        <p:nvSpPr>
          <p:cNvPr id="6" name="Прямоугольник 5"/>
          <p:cNvSpPr/>
          <p:nvPr/>
        </p:nvSpPr>
        <p:spPr>
          <a:xfrm>
            <a:off x="303213" y="1588"/>
            <a:ext cx="104775" cy="1557337"/>
          </a:xfrm>
          <a:prstGeom prst="rect">
            <a:avLst/>
          </a:prstGeom>
          <a:solidFill>
            <a:srgbClr val="00A3E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solidFill>
                <a:prstClr val="white"/>
              </a:solidFill>
            </a:endParaRPr>
          </a:p>
        </p:txBody>
      </p:sp>
      <p:sp>
        <p:nvSpPr>
          <p:cNvPr id="3" name="Прямоугольник 2"/>
          <p:cNvSpPr/>
          <p:nvPr/>
        </p:nvSpPr>
        <p:spPr>
          <a:xfrm>
            <a:off x="303213" y="1574866"/>
            <a:ext cx="8373243" cy="4616648"/>
          </a:xfrm>
          <a:prstGeom prst="rect">
            <a:avLst/>
          </a:prstGeom>
        </p:spPr>
        <p:txBody>
          <a:bodyPr wrap="square">
            <a:spAutoFit/>
          </a:bodyPr>
          <a:lstStyle/>
          <a:p>
            <a:pPr algn="ctr"/>
            <a:r>
              <a:rPr lang="ru-RU" sz="1400" b="1" dirty="0">
                <a:solidFill>
                  <a:srgbClr val="C00000"/>
                </a:solidFill>
              </a:rPr>
              <a:t>О</a:t>
            </a:r>
            <a:r>
              <a:rPr lang="ru-RU" sz="1400" b="1" dirty="0" smtClean="0">
                <a:solidFill>
                  <a:srgbClr val="C00000"/>
                </a:solidFill>
              </a:rPr>
              <a:t>перации </a:t>
            </a:r>
            <a:r>
              <a:rPr lang="ru-RU" sz="1400" b="1" dirty="0">
                <a:solidFill>
                  <a:srgbClr val="C00000"/>
                </a:solidFill>
              </a:rPr>
              <a:t>по переводу валютной выручки с валютного счета являются операциями купли-продажи валюты, соответственно, все возникающие курсовые разницы в связи с этим отражаются по счету либо 91.01 «Прочие доходы», либо по счету 91.02 «Прочие расходы</a:t>
            </a:r>
            <a:r>
              <a:rPr lang="ru-RU" sz="1400" b="1" dirty="0" smtClean="0">
                <a:solidFill>
                  <a:srgbClr val="C00000"/>
                </a:solidFill>
              </a:rPr>
              <a:t>».</a:t>
            </a:r>
          </a:p>
          <a:p>
            <a:pPr algn="ctr"/>
            <a:endParaRPr lang="ru-RU" sz="1400" b="1" dirty="0">
              <a:solidFill>
                <a:srgbClr val="C00000"/>
              </a:solidFill>
            </a:endParaRPr>
          </a:p>
          <a:p>
            <a:r>
              <a:rPr lang="ru-RU" sz="1400" b="1" i="1" dirty="0">
                <a:solidFill>
                  <a:srgbClr val="00B050"/>
                </a:solidFill>
              </a:rPr>
              <a:t>Рассмотрим на </a:t>
            </a:r>
            <a:r>
              <a:rPr lang="ru-RU" sz="1400" b="1" i="1" dirty="0" smtClean="0">
                <a:solidFill>
                  <a:srgbClr val="00B050"/>
                </a:solidFill>
              </a:rPr>
              <a:t>примере</a:t>
            </a:r>
            <a:r>
              <a:rPr lang="ru-RU" sz="1400" b="1" i="1" dirty="0">
                <a:solidFill>
                  <a:srgbClr val="00B050"/>
                </a:solidFill>
              </a:rPr>
              <a:t>:</a:t>
            </a:r>
            <a:endParaRPr lang="ru-RU" sz="1400" dirty="0">
              <a:solidFill>
                <a:srgbClr val="00B050"/>
              </a:solidFill>
            </a:endParaRPr>
          </a:p>
          <a:p>
            <a:pPr lvl="0"/>
            <a:r>
              <a:rPr lang="ru-RU" sz="1400" b="1" dirty="0" smtClean="0"/>
              <a:t>11.01.2019</a:t>
            </a:r>
            <a:r>
              <a:rPr lang="ru-RU" sz="1400" dirty="0" smtClean="0"/>
              <a:t> </a:t>
            </a:r>
            <a:r>
              <a:rPr lang="ru-RU" sz="1400" dirty="0"/>
              <a:t>поступила выручка в долларах США на валютный счет в сумме 149978$, курс на эту дату = 59,9533.</a:t>
            </a:r>
          </a:p>
          <a:p>
            <a:r>
              <a:rPr lang="ru-RU" sz="1400" dirty="0"/>
              <a:t>В учете отражаем:</a:t>
            </a:r>
          </a:p>
          <a:p>
            <a:r>
              <a:rPr lang="ru-RU" sz="1400" dirty="0" err="1"/>
              <a:t>Дт</a:t>
            </a:r>
            <a:r>
              <a:rPr lang="ru-RU" sz="1400" dirty="0"/>
              <a:t> 52 </a:t>
            </a:r>
            <a:r>
              <a:rPr lang="ru-RU" sz="1400" dirty="0" err="1"/>
              <a:t>Кт</a:t>
            </a:r>
            <a:r>
              <a:rPr lang="ru-RU" sz="1400" dirty="0"/>
              <a:t> 62.21 две суммы 149978$ и 8 991 676,03 руб.</a:t>
            </a:r>
          </a:p>
          <a:p>
            <a:pPr lvl="0"/>
            <a:endParaRPr lang="ru-RU" sz="1400" dirty="0" smtClean="0"/>
          </a:p>
          <a:p>
            <a:pPr lvl="0"/>
            <a:r>
              <a:rPr lang="ru-RU" sz="1400" b="1" dirty="0" smtClean="0"/>
              <a:t>12.01.2019</a:t>
            </a:r>
            <a:r>
              <a:rPr lang="ru-RU" sz="1400" dirty="0" smtClean="0"/>
              <a:t> </a:t>
            </a:r>
            <a:r>
              <a:rPr lang="ru-RU" sz="1400" dirty="0"/>
              <a:t>операция по продаже валюты (с валютного счета переводим на рублевый счет), курс 60,1614.</a:t>
            </a:r>
          </a:p>
          <a:p>
            <a:r>
              <a:rPr lang="ru-RU" sz="1400" dirty="0"/>
              <a:t>В учете отражаем:</a:t>
            </a:r>
          </a:p>
          <a:p>
            <a:r>
              <a:rPr lang="ru-RU" sz="1400" dirty="0" err="1"/>
              <a:t>Дт</a:t>
            </a:r>
            <a:r>
              <a:rPr lang="ru-RU" sz="1400" dirty="0"/>
              <a:t> 51 </a:t>
            </a:r>
            <a:r>
              <a:rPr lang="ru-RU" sz="1400" dirty="0" err="1"/>
              <a:t>Кт</a:t>
            </a:r>
            <a:r>
              <a:rPr lang="ru-RU" sz="1400" dirty="0"/>
              <a:t> 52 две суммы 149978$ и 9 022 886,45 руб. (то есть, сколько долларов пришло, столько и переводим на рублевый счет)</a:t>
            </a:r>
          </a:p>
          <a:p>
            <a:r>
              <a:rPr lang="ru-RU" sz="1400" dirty="0" err="1"/>
              <a:t>Дт</a:t>
            </a:r>
            <a:r>
              <a:rPr lang="ru-RU" sz="1400" dirty="0"/>
              <a:t> 52 </a:t>
            </a:r>
            <a:r>
              <a:rPr lang="ru-RU" sz="1400" dirty="0" err="1"/>
              <a:t>Кт</a:t>
            </a:r>
            <a:r>
              <a:rPr lang="ru-RU" sz="1400" dirty="0"/>
              <a:t> 91.01 сумма 31 210,42 руб. (отражаем в учете полученную положительную курсовую разницу в виде дохода и уравниваем валютный счет таким образом на рублевый эквивалент)</a:t>
            </a:r>
          </a:p>
          <a:p>
            <a:r>
              <a:rPr lang="ru-RU" sz="1400" dirty="0" err="1"/>
              <a:t>Дт</a:t>
            </a:r>
            <a:r>
              <a:rPr lang="ru-RU" sz="1400" dirty="0"/>
              <a:t> 91.02 </a:t>
            </a:r>
            <a:r>
              <a:rPr lang="ru-RU" sz="1400" dirty="0" err="1"/>
              <a:t>Кт</a:t>
            </a:r>
            <a:r>
              <a:rPr lang="ru-RU" sz="1400" dirty="0"/>
              <a:t> 51 сумма, равная проценту банка за продажу валюты. Как правило, на расчетный счет приходит не вся сумма валютной выручки в рублевом эквиваленте, банк при перечислении валютной выручки на расчетный счет удерживает сразу же и свой </a:t>
            </a:r>
            <a:r>
              <a:rPr lang="ru-RU" sz="1400" dirty="0" smtClean="0"/>
              <a:t>процент (разница в курсе валюты банка). </a:t>
            </a:r>
            <a:r>
              <a:rPr lang="ru-RU" sz="1400" dirty="0"/>
              <a:t>Этот процент списываем с рублевого счета.</a:t>
            </a:r>
          </a:p>
        </p:txBody>
      </p:sp>
    </p:spTree>
    <p:extLst>
      <p:ext uri="{BB962C8B-B14F-4D97-AF65-F5344CB8AC3E}">
        <p14:creationId xmlns:p14="http://schemas.microsoft.com/office/powerpoint/2010/main" val="23151629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Заголовок 1"/>
          <p:cNvSpPr>
            <a:spLocks noGrp="1"/>
          </p:cNvSpPr>
          <p:nvPr>
            <p:ph type="title"/>
          </p:nvPr>
        </p:nvSpPr>
        <p:spPr>
          <a:xfrm>
            <a:off x="395288" y="260350"/>
            <a:ext cx="8748712" cy="1143000"/>
          </a:xfrm>
        </p:spPr>
        <p:txBody>
          <a:bodyPr/>
          <a:lstStyle/>
          <a:p>
            <a:pPr eaLnBrk="1" hangingPunct="1"/>
            <a:r>
              <a:rPr lang="ru-RU" altLang="ru-RU" sz="2700" b="1" dirty="0" smtClean="0">
                <a:solidFill>
                  <a:srgbClr val="0070C0"/>
                </a:solidFill>
                <a:latin typeface="Arial" panose="020B0604020202020204" pitchFamily="34" charset="0"/>
                <a:cs typeface="Arial" panose="020B0604020202020204" pitchFamily="34" charset="0"/>
              </a:rPr>
              <a:t>1. Внешнеэкономическая деятельность</a:t>
            </a:r>
            <a:br>
              <a:rPr lang="ru-RU" altLang="ru-RU" sz="2700" b="1" dirty="0" smtClean="0">
                <a:solidFill>
                  <a:srgbClr val="0070C0"/>
                </a:solidFill>
                <a:latin typeface="Arial" panose="020B0604020202020204" pitchFamily="34" charset="0"/>
                <a:cs typeface="Arial" panose="020B0604020202020204" pitchFamily="34" charset="0"/>
              </a:rPr>
            </a:br>
            <a:r>
              <a:rPr lang="ru-RU" altLang="ru-RU" sz="2200" b="1" dirty="0" smtClean="0">
                <a:solidFill>
                  <a:srgbClr val="6FB2DB"/>
                </a:solidFill>
                <a:latin typeface="Arial" panose="020B0604020202020204" pitchFamily="34" charset="0"/>
                <a:cs typeface="Arial" panose="020B0604020202020204" pitchFamily="34" charset="0"/>
              </a:rPr>
              <a:t>1.1. Виды ВЭД</a:t>
            </a:r>
          </a:p>
        </p:txBody>
      </p:sp>
      <p:sp>
        <p:nvSpPr>
          <p:cNvPr id="4" name="Номер слайда 3"/>
          <p:cNvSpPr>
            <a:spLocks noGrp="1"/>
          </p:cNvSpPr>
          <p:nvPr>
            <p:ph type="sldNum" sz="quarter" idx="12"/>
          </p:nvPr>
        </p:nvSpPr>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0747E62-BD9E-42EE-B114-929E5C7B5A7C}" type="slidenum">
              <a:rPr lang="ru-RU" altLang="ru-RU" sz="1400" b="1">
                <a:latin typeface="Calibri" panose="020F0502020204030204" pitchFamily="34" charset="0"/>
              </a:rPr>
              <a:pPr/>
              <a:t>2</a:t>
            </a:fld>
            <a:endParaRPr lang="ru-RU" altLang="ru-RU" sz="1400" b="1">
              <a:latin typeface="Calibri" panose="020F0502020204030204" pitchFamily="34" charset="0"/>
            </a:endParaRPr>
          </a:p>
        </p:txBody>
      </p:sp>
      <p:sp>
        <p:nvSpPr>
          <p:cNvPr id="6" name="Прямоугольник 5"/>
          <p:cNvSpPr/>
          <p:nvPr/>
        </p:nvSpPr>
        <p:spPr>
          <a:xfrm>
            <a:off x="303213" y="1588"/>
            <a:ext cx="104775" cy="1557337"/>
          </a:xfrm>
          <a:prstGeom prst="rect">
            <a:avLst/>
          </a:prstGeom>
          <a:solidFill>
            <a:srgbClr val="00A3E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solidFill>
                <a:prstClr val="white"/>
              </a:solidFill>
            </a:endParaRPr>
          </a:p>
        </p:txBody>
      </p:sp>
      <p:pic>
        <p:nvPicPr>
          <p:cNvPr id="1026" name="Picture 2" descr="base_32776_231133_32783"/>
          <p:cNvPicPr preferRelativeResize="0">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6354" y="1268760"/>
            <a:ext cx="7862109" cy="33843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descr="base_32776_231133_32784"/>
          <p:cNvPicPr preferRelativeResize="0">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86354" y="4581128"/>
            <a:ext cx="7862108" cy="1944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Заголовок 1"/>
          <p:cNvSpPr>
            <a:spLocks noGrp="1"/>
          </p:cNvSpPr>
          <p:nvPr>
            <p:ph type="title"/>
          </p:nvPr>
        </p:nvSpPr>
        <p:spPr>
          <a:xfrm>
            <a:off x="395288" y="260350"/>
            <a:ext cx="8748712" cy="1143000"/>
          </a:xfrm>
        </p:spPr>
        <p:txBody>
          <a:bodyPr/>
          <a:lstStyle/>
          <a:p>
            <a:pPr eaLnBrk="1" hangingPunct="1"/>
            <a:r>
              <a:rPr lang="ru-RU" altLang="ru-RU" sz="2700" b="1" dirty="0" smtClean="0">
                <a:solidFill>
                  <a:srgbClr val="0070C0"/>
                </a:solidFill>
                <a:latin typeface="Arial" panose="020B0604020202020204" pitchFamily="34" charset="0"/>
                <a:cs typeface="Arial" panose="020B0604020202020204" pitchFamily="34" charset="0"/>
              </a:rPr>
              <a:t>1. Внешнеэкономическая деятельность</a:t>
            </a:r>
            <a:br>
              <a:rPr lang="ru-RU" altLang="ru-RU" sz="2700" b="1" dirty="0" smtClean="0">
                <a:solidFill>
                  <a:srgbClr val="0070C0"/>
                </a:solidFill>
                <a:latin typeface="Arial" panose="020B0604020202020204" pitchFamily="34" charset="0"/>
                <a:cs typeface="Arial" panose="020B0604020202020204" pitchFamily="34" charset="0"/>
              </a:rPr>
            </a:br>
            <a:r>
              <a:rPr lang="ru-RU" altLang="ru-RU" sz="2200" b="1" dirty="0" smtClean="0">
                <a:solidFill>
                  <a:srgbClr val="6FB2DB"/>
                </a:solidFill>
                <a:latin typeface="Arial" panose="020B0604020202020204" pitchFamily="34" charset="0"/>
                <a:cs typeface="Arial" panose="020B0604020202020204" pitchFamily="34" charset="0"/>
              </a:rPr>
              <a:t>1.10. Экспортные сделки. Валютная выручка.</a:t>
            </a:r>
            <a:br>
              <a:rPr lang="ru-RU" altLang="ru-RU" sz="2200" b="1" dirty="0" smtClean="0">
                <a:solidFill>
                  <a:srgbClr val="6FB2DB"/>
                </a:solidFill>
                <a:latin typeface="Arial" panose="020B0604020202020204" pitchFamily="34" charset="0"/>
                <a:cs typeface="Arial" panose="020B0604020202020204" pitchFamily="34" charset="0"/>
              </a:rPr>
            </a:br>
            <a:r>
              <a:rPr lang="ru-RU" altLang="ru-RU" sz="2200" b="1" dirty="0" smtClean="0">
                <a:solidFill>
                  <a:srgbClr val="6FB2DB"/>
                </a:solidFill>
                <a:latin typeface="Arial" panose="020B0604020202020204" pitchFamily="34" charset="0"/>
                <a:cs typeface="Arial" panose="020B0604020202020204" pitchFamily="34" charset="0"/>
              </a:rPr>
              <a:t>Перевод в рубли</a:t>
            </a:r>
          </a:p>
        </p:txBody>
      </p:sp>
      <p:sp>
        <p:nvSpPr>
          <p:cNvPr id="4" name="Номер слайда 3"/>
          <p:cNvSpPr>
            <a:spLocks noGrp="1"/>
          </p:cNvSpPr>
          <p:nvPr>
            <p:ph type="sldNum" sz="quarter" idx="12"/>
          </p:nvPr>
        </p:nvSpPr>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0747E62-BD9E-42EE-B114-929E5C7B5A7C}" type="slidenum">
              <a:rPr lang="ru-RU" altLang="ru-RU" sz="1400" b="1">
                <a:latin typeface="Calibri" panose="020F0502020204030204" pitchFamily="34" charset="0"/>
              </a:rPr>
              <a:pPr/>
              <a:t>20</a:t>
            </a:fld>
            <a:endParaRPr lang="ru-RU" altLang="ru-RU" sz="1400" b="1">
              <a:latin typeface="Calibri" panose="020F0502020204030204" pitchFamily="34" charset="0"/>
            </a:endParaRPr>
          </a:p>
        </p:txBody>
      </p:sp>
      <p:sp>
        <p:nvSpPr>
          <p:cNvPr id="6" name="Прямоугольник 5"/>
          <p:cNvSpPr/>
          <p:nvPr/>
        </p:nvSpPr>
        <p:spPr>
          <a:xfrm>
            <a:off x="303213" y="1588"/>
            <a:ext cx="104775" cy="1557337"/>
          </a:xfrm>
          <a:prstGeom prst="rect">
            <a:avLst/>
          </a:prstGeom>
          <a:solidFill>
            <a:srgbClr val="00A3E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solidFill>
                <a:prstClr val="white"/>
              </a:solidFill>
            </a:endParaRPr>
          </a:p>
        </p:txBody>
      </p:sp>
      <p:sp>
        <p:nvSpPr>
          <p:cNvPr id="3" name="Прямоугольник 2"/>
          <p:cNvSpPr/>
          <p:nvPr/>
        </p:nvSpPr>
        <p:spPr>
          <a:xfrm>
            <a:off x="303213" y="1574866"/>
            <a:ext cx="8373243" cy="4616648"/>
          </a:xfrm>
          <a:prstGeom prst="rect">
            <a:avLst/>
          </a:prstGeom>
        </p:spPr>
        <p:txBody>
          <a:bodyPr wrap="square">
            <a:spAutoFit/>
          </a:bodyPr>
          <a:lstStyle/>
          <a:p>
            <a:pPr algn="ctr"/>
            <a:r>
              <a:rPr lang="ru-RU" sz="1400" b="1" dirty="0">
                <a:solidFill>
                  <a:srgbClr val="C00000"/>
                </a:solidFill>
              </a:rPr>
              <a:t>О</a:t>
            </a:r>
            <a:r>
              <a:rPr lang="ru-RU" sz="1400" b="1" dirty="0" smtClean="0">
                <a:solidFill>
                  <a:srgbClr val="C00000"/>
                </a:solidFill>
              </a:rPr>
              <a:t>перации </a:t>
            </a:r>
            <a:r>
              <a:rPr lang="ru-RU" sz="1400" b="1" dirty="0">
                <a:solidFill>
                  <a:srgbClr val="C00000"/>
                </a:solidFill>
              </a:rPr>
              <a:t>по переводу валютной выручки с валютного счета являются операциями купли-продажи валюты, соответственно, все возникающие курсовые разницы в связи с этим отражаются по счету либо 91.01 «Прочие доходы», либо по счету 91.02 «Прочие расходы</a:t>
            </a:r>
            <a:r>
              <a:rPr lang="ru-RU" sz="1400" b="1" dirty="0" smtClean="0">
                <a:solidFill>
                  <a:srgbClr val="C00000"/>
                </a:solidFill>
              </a:rPr>
              <a:t>».</a:t>
            </a:r>
          </a:p>
          <a:p>
            <a:pPr algn="ctr"/>
            <a:endParaRPr lang="ru-RU" sz="1400" b="1" dirty="0">
              <a:solidFill>
                <a:srgbClr val="C00000"/>
              </a:solidFill>
            </a:endParaRPr>
          </a:p>
          <a:p>
            <a:r>
              <a:rPr lang="ru-RU" sz="1400" b="1" i="1" dirty="0">
                <a:solidFill>
                  <a:srgbClr val="00B050"/>
                </a:solidFill>
              </a:rPr>
              <a:t>Рассмотрим на </a:t>
            </a:r>
            <a:r>
              <a:rPr lang="ru-RU" sz="1400" b="1" i="1" dirty="0" smtClean="0">
                <a:solidFill>
                  <a:srgbClr val="00B050"/>
                </a:solidFill>
              </a:rPr>
              <a:t>примере</a:t>
            </a:r>
            <a:r>
              <a:rPr lang="ru-RU" sz="1400" b="1" i="1" dirty="0">
                <a:solidFill>
                  <a:srgbClr val="00B050"/>
                </a:solidFill>
              </a:rPr>
              <a:t>:</a:t>
            </a:r>
            <a:endParaRPr lang="ru-RU" sz="1400" dirty="0">
              <a:solidFill>
                <a:srgbClr val="00B050"/>
              </a:solidFill>
            </a:endParaRPr>
          </a:p>
          <a:p>
            <a:pPr lvl="0"/>
            <a:r>
              <a:rPr lang="ru-RU" sz="1400" b="1" dirty="0" smtClean="0"/>
              <a:t>11.01.2019</a:t>
            </a:r>
            <a:r>
              <a:rPr lang="ru-RU" sz="1400" dirty="0" smtClean="0"/>
              <a:t> </a:t>
            </a:r>
            <a:r>
              <a:rPr lang="ru-RU" sz="1400" dirty="0"/>
              <a:t>поступила выручка в долларах США на валютный счет в сумме 149978$, курс на эту дату = 59,9533.</a:t>
            </a:r>
          </a:p>
          <a:p>
            <a:r>
              <a:rPr lang="ru-RU" sz="1400" dirty="0"/>
              <a:t>В учете отражаем:</a:t>
            </a:r>
          </a:p>
          <a:p>
            <a:r>
              <a:rPr lang="ru-RU" sz="1400" dirty="0" err="1"/>
              <a:t>Дт</a:t>
            </a:r>
            <a:r>
              <a:rPr lang="ru-RU" sz="1400" dirty="0"/>
              <a:t> 52 </a:t>
            </a:r>
            <a:r>
              <a:rPr lang="ru-RU" sz="1400" dirty="0" err="1"/>
              <a:t>Кт</a:t>
            </a:r>
            <a:r>
              <a:rPr lang="ru-RU" sz="1400" dirty="0"/>
              <a:t> 62.21 две суммы 149978$ и 8 991 676,03 руб.</a:t>
            </a:r>
          </a:p>
          <a:p>
            <a:pPr lvl="0"/>
            <a:endParaRPr lang="ru-RU" sz="1400" dirty="0" smtClean="0"/>
          </a:p>
          <a:p>
            <a:pPr lvl="0"/>
            <a:r>
              <a:rPr lang="ru-RU" sz="1400" b="1" dirty="0" smtClean="0"/>
              <a:t>12.01.2019</a:t>
            </a:r>
            <a:r>
              <a:rPr lang="ru-RU" sz="1400" dirty="0" smtClean="0"/>
              <a:t> </a:t>
            </a:r>
            <a:r>
              <a:rPr lang="ru-RU" sz="1400" dirty="0"/>
              <a:t>операция по продаже валюты (с валютного счета переводим на рублевый счет), курс 60,1614.</a:t>
            </a:r>
          </a:p>
          <a:p>
            <a:r>
              <a:rPr lang="ru-RU" sz="1400" dirty="0"/>
              <a:t>В учете отражаем:</a:t>
            </a:r>
          </a:p>
          <a:p>
            <a:r>
              <a:rPr lang="ru-RU" sz="1400" dirty="0" err="1"/>
              <a:t>Дт</a:t>
            </a:r>
            <a:r>
              <a:rPr lang="ru-RU" sz="1400" dirty="0"/>
              <a:t> 51 </a:t>
            </a:r>
            <a:r>
              <a:rPr lang="ru-RU" sz="1400" dirty="0" err="1"/>
              <a:t>Кт</a:t>
            </a:r>
            <a:r>
              <a:rPr lang="ru-RU" sz="1400" dirty="0"/>
              <a:t> 52 две суммы 149978$ и 9 022 886,45 руб. (то есть, сколько долларов пришло, столько и переводим на рублевый счет)</a:t>
            </a:r>
          </a:p>
          <a:p>
            <a:r>
              <a:rPr lang="ru-RU" sz="1400" dirty="0" err="1"/>
              <a:t>Дт</a:t>
            </a:r>
            <a:r>
              <a:rPr lang="ru-RU" sz="1400" dirty="0"/>
              <a:t> 52 </a:t>
            </a:r>
            <a:r>
              <a:rPr lang="ru-RU" sz="1400" dirty="0" err="1"/>
              <a:t>Кт</a:t>
            </a:r>
            <a:r>
              <a:rPr lang="ru-RU" sz="1400" dirty="0"/>
              <a:t> 91.01 сумма 31 210,42 руб. (отражаем в учете полученную положительную курсовую разницу в виде дохода и уравниваем валютный счет таким образом на рублевый эквивалент)</a:t>
            </a:r>
          </a:p>
          <a:p>
            <a:r>
              <a:rPr lang="ru-RU" sz="1400" dirty="0" err="1"/>
              <a:t>Дт</a:t>
            </a:r>
            <a:r>
              <a:rPr lang="ru-RU" sz="1400" dirty="0"/>
              <a:t> 91.02 </a:t>
            </a:r>
            <a:r>
              <a:rPr lang="ru-RU" sz="1400" dirty="0" err="1"/>
              <a:t>Кт</a:t>
            </a:r>
            <a:r>
              <a:rPr lang="ru-RU" sz="1400" dirty="0"/>
              <a:t> 51 сумма, равная проценту банка за продажу валюты. Как правило, на расчетный счет приходит не вся сумма валютной выручки в рублевом эквиваленте, банк при перечислении валютной выручки на расчетный счет удерживает сразу же и свой </a:t>
            </a:r>
            <a:r>
              <a:rPr lang="ru-RU" sz="1400" dirty="0" smtClean="0"/>
              <a:t>процент (разница в курсе валюты банка). </a:t>
            </a:r>
            <a:r>
              <a:rPr lang="ru-RU" sz="1400" dirty="0"/>
              <a:t>Этот процент списываем с рублевого счета.</a:t>
            </a:r>
          </a:p>
        </p:txBody>
      </p:sp>
    </p:spTree>
    <p:extLst>
      <p:ext uri="{BB962C8B-B14F-4D97-AF65-F5344CB8AC3E}">
        <p14:creationId xmlns:p14="http://schemas.microsoft.com/office/powerpoint/2010/main" val="219684159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Заголовок 1"/>
          <p:cNvSpPr>
            <a:spLocks noGrp="1"/>
          </p:cNvSpPr>
          <p:nvPr>
            <p:ph type="title"/>
          </p:nvPr>
        </p:nvSpPr>
        <p:spPr>
          <a:xfrm>
            <a:off x="395288" y="260350"/>
            <a:ext cx="8748712" cy="1143000"/>
          </a:xfrm>
        </p:spPr>
        <p:txBody>
          <a:bodyPr/>
          <a:lstStyle/>
          <a:p>
            <a:pPr eaLnBrk="1" hangingPunct="1"/>
            <a:r>
              <a:rPr lang="ru-RU" altLang="ru-RU" sz="2700" b="1" dirty="0">
                <a:solidFill>
                  <a:srgbClr val="0070C0"/>
                </a:solidFill>
                <a:latin typeface="Arial" panose="020B0604020202020204" pitchFamily="34" charset="0"/>
                <a:cs typeface="Arial" panose="020B0604020202020204" pitchFamily="34" charset="0"/>
              </a:rPr>
              <a:t>2</a:t>
            </a:r>
            <a:r>
              <a:rPr lang="ru-RU" altLang="ru-RU" sz="2700" b="1" dirty="0" smtClean="0">
                <a:solidFill>
                  <a:srgbClr val="0070C0"/>
                </a:solidFill>
                <a:latin typeface="Arial" panose="020B0604020202020204" pitchFamily="34" charset="0"/>
                <a:cs typeface="Arial" panose="020B0604020202020204" pitchFamily="34" charset="0"/>
              </a:rPr>
              <a:t>. Налог на добавленную стоимость</a:t>
            </a:r>
            <a:r>
              <a:rPr lang="ru-RU" altLang="ru-RU" sz="2800" b="1" dirty="0" smtClean="0">
                <a:solidFill>
                  <a:srgbClr val="0070C0"/>
                </a:solidFill>
                <a:latin typeface="Arial" panose="020B0604020202020204" pitchFamily="34" charset="0"/>
                <a:cs typeface="Arial" panose="020B0604020202020204" pitchFamily="34" charset="0"/>
              </a:rPr>
              <a:t/>
            </a:r>
            <a:br>
              <a:rPr lang="ru-RU" altLang="ru-RU" sz="2800" b="1" dirty="0" smtClean="0">
                <a:solidFill>
                  <a:srgbClr val="0070C0"/>
                </a:solidFill>
                <a:latin typeface="Arial" panose="020B0604020202020204" pitchFamily="34" charset="0"/>
                <a:cs typeface="Arial" panose="020B0604020202020204" pitchFamily="34" charset="0"/>
              </a:rPr>
            </a:br>
            <a:r>
              <a:rPr lang="ru-RU" altLang="ru-RU" sz="2200" b="1" dirty="0">
                <a:solidFill>
                  <a:srgbClr val="6FB2DB"/>
                </a:solidFill>
                <a:latin typeface="Arial" panose="020B0604020202020204" pitchFamily="34" charset="0"/>
                <a:cs typeface="Arial" panose="020B0604020202020204" pitchFamily="34" charset="0"/>
              </a:rPr>
              <a:t>2</a:t>
            </a:r>
            <a:r>
              <a:rPr lang="ru-RU" altLang="ru-RU" sz="2200" b="1" dirty="0" smtClean="0">
                <a:solidFill>
                  <a:srgbClr val="6FB2DB"/>
                </a:solidFill>
                <a:latin typeface="Arial" panose="020B0604020202020204" pitchFamily="34" charset="0"/>
                <a:cs typeface="Arial" panose="020B0604020202020204" pitchFamily="34" charset="0"/>
              </a:rPr>
              <a:t>.1. Порядок составления счета-фактуры. Налоговые ставки</a:t>
            </a:r>
          </a:p>
        </p:txBody>
      </p:sp>
      <p:sp>
        <p:nvSpPr>
          <p:cNvPr id="4" name="Номер слайда 3"/>
          <p:cNvSpPr>
            <a:spLocks noGrp="1"/>
          </p:cNvSpPr>
          <p:nvPr>
            <p:ph type="sldNum" sz="quarter" idx="12"/>
          </p:nvPr>
        </p:nvSpPr>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0747E62-BD9E-42EE-B114-929E5C7B5A7C}" type="slidenum">
              <a:rPr lang="ru-RU" altLang="ru-RU" sz="1400" b="1">
                <a:latin typeface="Calibri" panose="020F0502020204030204" pitchFamily="34" charset="0"/>
              </a:rPr>
              <a:pPr/>
              <a:t>21</a:t>
            </a:fld>
            <a:endParaRPr lang="ru-RU" altLang="ru-RU" sz="1400" b="1">
              <a:latin typeface="Calibri" panose="020F0502020204030204" pitchFamily="34" charset="0"/>
            </a:endParaRPr>
          </a:p>
        </p:txBody>
      </p:sp>
      <p:sp>
        <p:nvSpPr>
          <p:cNvPr id="6" name="Прямоугольник 5"/>
          <p:cNvSpPr/>
          <p:nvPr/>
        </p:nvSpPr>
        <p:spPr>
          <a:xfrm>
            <a:off x="303213" y="1588"/>
            <a:ext cx="104775" cy="1557337"/>
          </a:xfrm>
          <a:prstGeom prst="rect">
            <a:avLst/>
          </a:prstGeom>
          <a:solidFill>
            <a:srgbClr val="00A3E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solidFill>
                <a:prstClr val="white"/>
              </a:solidFill>
            </a:endParaRPr>
          </a:p>
        </p:txBody>
      </p:sp>
      <p:sp>
        <p:nvSpPr>
          <p:cNvPr id="5" name="Прямоугольник 4"/>
          <p:cNvSpPr/>
          <p:nvPr/>
        </p:nvSpPr>
        <p:spPr>
          <a:xfrm>
            <a:off x="467544" y="1988840"/>
            <a:ext cx="8280920" cy="2862322"/>
          </a:xfrm>
          <a:prstGeom prst="rect">
            <a:avLst/>
          </a:prstGeom>
        </p:spPr>
        <p:txBody>
          <a:bodyPr wrap="square">
            <a:spAutoFit/>
          </a:bodyPr>
          <a:lstStyle/>
          <a:p>
            <a:r>
              <a:rPr lang="ru-RU" dirty="0"/>
              <a:t>При реализации товаров, вывезенных в таможенной процедуре экспорта, налогообложение НДС производится по ставке 0% (п. 1 ст. 164 НК РФ). </a:t>
            </a:r>
            <a:endParaRPr lang="ru-RU" dirty="0" smtClean="0"/>
          </a:p>
          <a:p>
            <a:endParaRPr lang="ru-RU" b="1" dirty="0"/>
          </a:p>
          <a:p>
            <a:pPr algn="ctr"/>
            <a:r>
              <a:rPr lang="ru-RU" b="1" dirty="0" smtClean="0">
                <a:solidFill>
                  <a:srgbClr val="FF0000"/>
                </a:solidFill>
              </a:rPr>
              <a:t>Нулевая </a:t>
            </a:r>
            <a:r>
              <a:rPr lang="ru-RU" b="1" dirty="0">
                <a:solidFill>
                  <a:srgbClr val="FF0000"/>
                </a:solidFill>
              </a:rPr>
              <a:t>ставка НДС при экспорте применяется при условии представления в налоговые органы документов, предусмотренных ст. 165 НК </a:t>
            </a:r>
            <a:r>
              <a:rPr lang="ru-RU" b="1" dirty="0" smtClean="0">
                <a:solidFill>
                  <a:srgbClr val="FF0000"/>
                </a:solidFill>
              </a:rPr>
              <a:t>РФ</a:t>
            </a:r>
            <a:endParaRPr lang="ru-RU" dirty="0" smtClean="0">
              <a:solidFill>
                <a:srgbClr val="FF0000"/>
              </a:solidFill>
            </a:endParaRPr>
          </a:p>
          <a:p>
            <a:endParaRPr lang="ru-RU" dirty="0">
              <a:solidFill>
                <a:srgbClr val="FF0000"/>
              </a:solidFill>
            </a:endParaRPr>
          </a:p>
          <a:p>
            <a:r>
              <a:rPr lang="ru-RU" dirty="0" smtClean="0"/>
              <a:t>На </a:t>
            </a:r>
            <a:r>
              <a:rPr lang="ru-RU" dirty="0"/>
              <a:t>сбор пакета документов дается 180 календарных дней, начиная с даты помещения товаров под таможенную процедуру экспорта (</a:t>
            </a:r>
            <a:r>
              <a:rPr lang="ru-RU" dirty="0" err="1"/>
              <a:t>абз</a:t>
            </a:r>
            <a:r>
              <a:rPr lang="ru-RU" dirty="0"/>
              <a:t>. 1 п. 9 ст. 165 НК РФ). </a:t>
            </a:r>
          </a:p>
        </p:txBody>
      </p:sp>
    </p:spTree>
    <p:extLst>
      <p:ext uri="{BB962C8B-B14F-4D97-AF65-F5344CB8AC3E}">
        <p14:creationId xmlns:p14="http://schemas.microsoft.com/office/powerpoint/2010/main" val="239564477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Заголовок 1"/>
          <p:cNvSpPr>
            <a:spLocks noGrp="1"/>
          </p:cNvSpPr>
          <p:nvPr>
            <p:ph type="title"/>
          </p:nvPr>
        </p:nvSpPr>
        <p:spPr>
          <a:xfrm>
            <a:off x="395288" y="260350"/>
            <a:ext cx="8748712" cy="1143000"/>
          </a:xfrm>
        </p:spPr>
        <p:txBody>
          <a:bodyPr/>
          <a:lstStyle/>
          <a:p>
            <a:pPr eaLnBrk="1" hangingPunct="1"/>
            <a:r>
              <a:rPr lang="ru-RU" altLang="ru-RU" sz="2700" b="1" dirty="0">
                <a:solidFill>
                  <a:srgbClr val="0070C0"/>
                </a:solidFill>
                <a:latin typeface="Arial" panose="020B0604020202020204" pitchFamily="34" charset="0"/>
                <a:cs typeface="Arial" panose="020B0604020202020204" pitchFamily="34" charset="0"/>
              </a:rPr>
              <a:t>2</a:t>
            </a:r>
            <a:r>
              <a:rPr lang="ru-RU" altLang="ru-RU" sz="2700" b="1" dirty="0" smtClean="0">
                <a:solidFill>
                  <a:srgbClr val="0070C0"/>
                </a:solidFill>
                <a:latin typeface="Arial" panose="020B0604020202020204" pitchFamily="34" charset="0"/>
                <a:cs typeface="Arial" panose="020B0604020202020204" pitchFamily="34" charset="0"/>
              </a:rPr>
              <a:t>. Налог на добавленную стоимость</a:t>
            </a:r>
            <a:r>
              <a:rPr lang="ru-RU" altLang="ru-RU" sz="2800" b="1" dirty="0" smtClean="0">
                <a:solidFill>
                  <a:srgbClr val="0070C0"/>
                </a:solidFill>
                <a:latin typeface="Arial" panose="020B0604020202020204" pitchFamily="34" charset="0"/>
                <a:cs typeface="Arial" panose="020B0604020202020204" pitchFamily="34" charset="0"/>
              </a:rPr>
              <a:t/>
            </a:r>
            <a:br>
              <a:rPr lang="ru-RU" altLang="ru-RU" sz="2800" b="1" dirty="0" smtClean="0">
                <a:solidFill>
                  <a:srgbClr val="0070C0"/>
                </a:solidFill>
                <a:latin typeface="Arial" panose="020B0604020202020204" pitchFamily="34" charset="0"/>
                <a:cs typeface="Arial" panose="020B0604020202020204" pitchFamily="34" charset="0"/>
              </a:rPr>
            </a:br>
            <a:r>
              <a:rPr lang="ru-RU" altLang="ru-RU" sz="2200" b="1" dirty="0">
                <a:solidFill>
                  <a:srgbClr val="6FB2DB"/>
                </a:solidFill>
                <a:latin typeface="Arial" panose="020B0604020202020204" pitchFamily="34" charset="0"/>
                <a:cs typeface="Arial" panose="020B0604020202020204" pitchFamily="34" charset="0"/>
              </a:rPr>
              <a:t>2</a:t>
            </a:r>
            <a:r>
              <a:rPr lang="ru-RU" altLang="ru-RU" sz="2200" b="1" dirty="0" smtClean="0">
                <a:solidFill>
                  <a:srgbClr val="6FB2DB"/>
                </a:solidFill>
                <a:latin typeface="Arial" panose="020B0604020202020204" pitchFamily="34" charset="0"/>
                <a:cs typeface="Arial" panose="020B0604020202020204" pitchFamily="34" charset="0"/>
              </a:rPr>
              <a:t>.1. Порядок составления счета-фактуры. Налоговые ставки</a:t>
            </a:r>
          </a:p>
        </p:txBody>
      </p:sp>
      <p:sp>
        <p:nvSpPr>
          <p:cNvPr id="4" name="Номер слайда 3"/>
          <p:cNvSpPr>
            <a:spLocks noGrp="1"/>
          </p:cNvSpPr>
          <p:nvPr>
            <p:ph type="sldNum" sz="quarter" idx="12"/>
          </p:nvPr>
        </p:nvSpPr>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0747E62-BD9E-42EE-B114-929E5C7B5A7C}" type="slidenum">
              <a:rPr lang="ru-RU" altLang="ru-RU" sz="1400" b="1">
                <a:latin typeface="Calibri" panose="020F0502020204030204" pitchFamily="34" charset="0"/>
              </a:rPr>
              <a:pPr/>
              <a:t>22</a:t>
            </a:fld>
            <a:endParaRPr lang="ru-RU" altLang="ru-RU" sz="1400" b="1">
              <a:latin typeface="Calibri" panose="020F0502020204030204" pitchFamily="34" charset="0"/>
            </a:endParaRPr>
          </a:p>
        </p:txBody>
      </p:sp>
      <p:sp>
        <p:nvSpPr>
          <p:cNvPr id="6" name="Прямоугольник 5"/>
          <p:cNvSpPr/>
          <p:nvPr/>
        </p:nvSpPr>
        <p:spPr>
          <a:xfrm>
            <a:off x="303213" y="1588"/>
            <a:ext cx="104775" cy="1557337"/>
          </a:xfrm>
          <a:prstGeom prst="rect">
            <a:avLst/>
          </a:prstGeom>
          <a:solidFill>
            <a:srgbClr val="00A3E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solidFill>
                <a:prstClr val="white"/>
              </a:solidFill>
            </a:endParaRPr>
          </a:p>
        </p:txBody>
      </p:sp>
      <p:sp>
        <p:nvSpPr>
          <p:cNvPr id="3" name="Прямоугольник 2"/>
          <p:cNvSpPr/>
          <p:nvPr/>
        </p:nvSpPr>
        <p:spPr>
          <a:xfrm>
            <a:off x="179512" y="1558925"/>
            <a:ext cx="8856984" cy="2585323"/>
          </a:xfrm>
          <a:prstGeom prst="rect">
            <a:avLst/>
          </a:prstGeom>
        </p:spPr>
        <p:txBody>
          <a:bodyPr wrap="square">
            <a:spAutoFit/>
          </a:bodyPr>
          <a:lstStyle/>
          <a:p>
            <a:pPr lvl="0"/>
            <a:r>
              <a:rPr lang="ru-RU" dirty="0"/>
              <a:t>При отгрузке товаров на экспорт продавец должен выписать счет-фактуру с </a:t>
            </a:r>
            <a:r>
              <a:rPr lang="ru-RU" dirty="0" smtClean="0"/>
              <a:t>0% </a:t>
            </a:r>
            <a:r>
              <a:rPr lang="ru-RU" dirty="0"/>
              <a:t>ставкой НДС при экспорте в обычном порядке, но регистрировать этот счет-фактуру в книге продаж пока не нужно. </a:t>
            </a:r>
            <a:endParaRPr lang="ru-RU" dirty="0" smtClean="0"/>
          </a:p>
          <a:p>
            <a:pPr lvl="0" algn="ctr"/>
            <a:r>
              <a:rPr lang="ru-RU" b="1" dirty="0" smtClean="0">
                <a:solidFill>
                  <a:srgbClr val="FF0000"/>
                </a:solidFill>
              </a:rPr>
              <a:t>Налоговая </a:t>
            </a:r>
            <a:r>
              <a:rPr lang="ru-RU" b="1" dirty="0">
                <a:solidFill>
                  <a:srgbClr val="FF0000"/>
                </a:solidFill>
              </a:rPr>
              <a:t>база по НДС возникает на последний день квартала, в котором собраны документы, подтверждающие право на нулевую ставку </a:t>
            </a:r>
            <a:endParaRPr lang="ru-RU" b="1" dirty="0" smtClean="0">
              <a:solidFill>
                <a:srgbClr val="FF0000"/>
              </a:solidFill>
            </a:endParaRPr>
          </a:p>
          <a:p>
            <a:pPr lvl="0" algn="ctr"/>
            <a:r>
              <a:rPr lang="ru-RU" b="1" dirty="0" smtClean="0">
                <a:solidFill>
                  <a:srgbClr val="FF0000"/>
                </a:solidFill>
              </a:rPr>
              <a:t>(</a:t>
            </a:r>
            <a:r>
              <a:rPr lang="ru-RU" b="1" dirty="0">
                <a:solidFill>
                  <a:srgbClr val="FF0000"/>
                </a:solidFill>
              </a:rPr>
              <a:t>п.9 ст.167 НК РФ</a:t>
            </a:r>
            <a:r>
              <a:rPr lang="ru-RU" b="1" dirty="0" smtClean="0">
                <a:solidFill>
                  <a:srgbClr val="FF0000"/>
                </a:solidFill>
              </a:rPr>
              <a:t>)</a:t>
            </a:r>
          </a:p>
          <a:p>
            <a:pPr lvl="0"/>
            <a:r>
              <a:rPr lang="ru-RU" dirty="0" smtClean="0"/>
              <a:t>Поэтому</a:t>
            </a:r>
            <a:r>
              <a:rPr lang="ru-RU" dirty="0"/>
              <a:t> </a:t>
            </a:r>
            <a:r>
              <a:rPr lang="ru-RU" b="1" dirty="0"/>
              <a:t>«нулевой» счет-фактура будет зарегистрирован в книге продаж того квартала, в котором продавец соберет документы</a:t>
            </a:r>
            <a:r>
              <a:rPr lang="ru-RU" dirty="0"/>
              <a:t> для подтверждения нулевой ставки НДС</a:t>
            </a:r>
            <a:r>
              <a:rPr lang="ru-RU" dirty="0" smtClean="0"/>
              <a:t>. На сбор документов дается 180 дней.</a:t>
            </a:r>
            <a:endParaRPr lang="ru-RU" dirty="0"/>
          </a:p>
        </p:txBody>
      </p:sp>
      <p:sp>
        <p:nvSpPr>
          <p:cNvPr id="8" name="Прямоугольник 7"/>
          <p:cNvSpPr/>
          <p:nvPr/>
        </p:nvSpPr>
        <p:spPr>
          <a:xfrm>
            <a:off x="303213" y="4151114"/>
            <a:ext cx="8085211" cy="2031325"/>
          </a:xfrm>
          <a:prstGeom prst="rect">
            <a:avLst/>
          </a:prstGeom>
        </p:spPr>
        <p:txBody>
          <a:bodyPr wrap="square">
            <a:spAutoFit/>
          </a:bodyPr>
          <a:lstStyle/>
          <a:p>
            <a:pPr lvl="0"/>
            <a:r>
              <a:rPr lang="ru-RU" dirty="0" smtClean="0"/>
              <a:t>Счет-фактура </a:t>
            </a:r>
            <a:r>
              <a:rPr lang="ru-RU" dirty="0"/>
              <a:t>с нулевой ставкой НДС </a:t>
            </a:r>
            <a:r>
              <a:rPr lang="ru-RU" dirty="0" smtClean="0"/>
              <a:t>регистрируется </a:t>
            </a:r>
            <a:r>
              <a:rPr lang="ru-RU" dirty="0"/>
              <a:t>в книге продаж </a:t>
            </a:r>
            <a:r>
              <a:rPr lang="ru-RU" dirty="0" smtClean="0"/>
              <a:t>и, соответственно, отражается </a:t>
            </a:r>
            <a:r>
              <a:rPr lang="ru-RU" dirty="0"/>
              <a:t>в Разделе 9 декларации по НДС того квартала, в котором собраны документы</a:t>
            </a:r>
            <a:r>
              <a:rPr lang="ru-RU" dirty="0" smtClean="0"/>
              <a:t>.</a:t>
            </a:r>
          </a:p>
          <a:p>
            <a:pPr lvl="0"/>
            <a:r>
              <a:rPr lang="ru-RU" dirty="0" smtClean="0"/>
              <a:t>Исчисление </a:t>
            </a:r>
            <a:r>
              <a:rPr lang="ru-RU" dirty="0"/>
              <a:t>НДС по таким операциям отражается в Разделе 4 декларации по НДС. </a:t>
            </a:r>
            <a:endParaRPr lang="ru-RU" dirty="0" smtClean="0"/>
          </a:p>
          <a:p>
            <a:pPr lvl="0"/>
            <a:r>
              <a:rPr lang="ru-RU" dirty="0" smtClean="0"/>
              <a:t>Одновременно </a:t>
            </a:r>
            <a:r>
              <a:rPr lang="ru-RU" dirty="0"/>
              <a:t>с представлением декларации в налоговый орган должен быть представлен и пакет документов (п.9 и п.10 ст.165 НК РФ).</a:t>
            </a:r>
          </a:p>
        </p:txBody>
      </p:sp>
    </p:spTree>
    <p:extLst>
      <p:ext uri="{BB962C8B-B14F-4D97-AF65-F5344CB8AC3E}">
        <p14:creationId xmlns:p14="http://schemas.microsoft.com/office/powerpoint/2010/main" val="192459486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Заголовок 1"/>
          <p:cNvSpPr>
            <a:spLocks noGrp="1"/>
          </p:cNvSpPr>
          <p:nvPr>
            <p:ph type="title"/>
          </p:nvPr>
        </p:nvSpPr>
        <p:spPr>
          <a:xfrm>
            <a:off x="395288" y="260350"/>
            <a:ext cx="8748712" cy="1143000"/>
          </a:xfrm>
        </p:spPr>
        <p:txBody>
          <a:bodyPr/>
          <a:lstStyle/>
          <a:p>
            <a:pPr eaLnBrk="1" hangingPunct="1"/>
            <a:r>
              <a:rPr lang="ru-RU" altLang="ru-RU" sz="2700" b="1" dirty="0">
                <a:solidFill>
                  <a:srgbClr val="0070C0"/>
                </a:solidFill>
                <a:latin typeface="Arial" panose="020B0604020202020204" pitchFamily="34" charset="0"/>
                <a:cs typeface="Arial" panose="020B0604020202020204" pitchFamily="34" charset="0"/>
              </a:rPr>
              <a:t>2</a:t>
            </a:r>
            <a:r>
              <a:rPr lang="ru-RU" altLang="ru-RU" sz="2700" b="1" dirty="0" smtClean="0">
                <a:solidFill>
                  <a:srgbClr val="0070C0"/>
                </a:solidFill>
                <a:latin typeface="Arial" panose="020B0604020202020204" pitchFamily="34" charset="0"/>
                <a:cs typeface="Arial" panose="020B0604020202020204" pitchFamily="34" charset="0"/>
              </a:rPr>
              <a:t>. Налог на добавленную стоимость</a:t>
            </a:r>
            <a:r>
              <a:rPr lang="ru-RU" altLang="ru-RU" sz="2800" b="1" dirty="0" smtClean="0">
                <a:solidFill>
                  <a:srgbClr val="0070C0"/>
                </a:solidFill>
                <a:latin typeface="Arial" panose="020B0604020202020204" pitchFamily="34" charset="0"/>
                <a:cs typeface="Arial" panose="020B0604020202020204" pitchFamily="34" charset="0"/>
              </a:rPr>
              <a:t/>
            </a:r>
            <a:br>
              <a:rPr lang="ru-RU" altLang="ru-RU" sz="2800" b="1" dirty="0" smtClean="0">
                <a:solidFill>
                  <a:srgbClr val="0070C0"/>
                </a:solidFill>
                <a:latin typeface="Arial" panose="020B0604020202020204" pitchFamily="34" charset="0"/>
                <a:cs typeface="Arial" panose="020B0604020202020204" pitchFamily="34" charset="0"/>
              </a:rPr>
            </a:br>
            <a:r>
              <a:rPr lang="ru-RU" altLang="ru-RU" sz="2200" b="1" dirty="0">
                <a:solidFill>
                  <a:srgbClr val="6FB2DB"/>
                </a:solidFill>
                <a:latin typeface="Arial" panose="020B0604020202020204" pitchFamily="34" charset="0"/>
                <a:cs typeface="Arial" panose="020B0604020202020204" pitchFamily="34" charset="0"/>
              </a:rPr>
              <a:t>2</a:t>
            </a:r>
            <a:r>
              <a:rPr lang="ru-RU" altLang="ru-RU" sz="2200" b="1" dirty="0" smtClean="0">
                <a:solidFill>
                  <a:srgbClr val="6FB2DB"/>
                </a:solidFill>
                <a:latin typeface="Arial" panose="020B0604020202020204" pitchFamily="34" charset="0"/>
                <a:cs typeface="Arial" panose="020B0604020202020204" pitchFamily="34" charset="0"/>
              </a:rPr>
              <a:t>.1. Порядок составления счета-фактуры. Налоговые ставки</a:t>
            </a:r>
          </a:p>
        </p:txBody>
      </p:sp>
      <p:sp>
        <p:nvSpPr>
          <p:cNvPr id="4" name="Номер слайда 3"/>
          <p:cNvSpPr>
            <a:spLocks noGrp="1"/>
          </p:cNvSpPr>
          <p:nvPr>
            <p:ph type="sldNum" sz="quarter" idx="12"/>
          </p:nvPr>
        </p:nvSpPr>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0747E62-BD9E-42EE-B114-929E5C7B5A7C}" type="slidenum">
              <a:rPr lang="ru-RU" altLang="ru-RU" sz="1400" b="1">
                <a:latin typeface="Calibri" panose="020F0502020204030204" pitchFamily="34" charset="0"/>
              </a:rPr>
              <a:pPr/>
              <a:t>23</a:t>
            </a:fld>
            <a:endParaRPr lang="ru-RU" altLang="ru-RU" sz="1400" b="1">
              <a:latin typeface="Calibri" panose="020F0502020204030204" pitchFamily="34" charset="0"/>
            </a:endParaRPr>
          </a:p>
        </p:txBody>
      </p:sp>
      <p:sp>
        <p:nvSpPr>
          <p:cNvPr id="6" name="Прямоугольник 5"/>
          <p:cNvSpPr/>
          <p:nvPr/>
        </p:nvSpPr>
        <p:spPr>
          <a:xfrm>
            <a:off x="303213" y="1588"/>
            <a:ext cx="104775" cy="1557337"/>
          </a:xfrm>
          <a:prstGeom prst="rect">
            <a:avLst/>
          </a:prstGeom>
          <a:solidFill>
            <a:srgbClr val="00A3E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solidFill>
                <a:prstClr val="white"/>
              </a:solidFill>
            </a:endParaRPr>
          </a:p>
        </p:txBody>
      </p:sp>
      <p:sp>
        <p:nvSpPr>
          <p:cNvPr id="2" name="Прямоугольник 1"/>
          <p:cNvSpPr/>
          <p:nvPr/>
        </p:nvSpPr>
        <p:spPr>
          <a:xfrm>
            <a:off x="388144" y="1916832"/>
            <a:ext cx="8235593" cy="2862322"/>
          </a:xfrm>
          <a:prstGeom prst="rect">
            <a:avLst/>
          </a:prstGeom>
        </p:spPr>
        <p:txBody>
          <a:bodyPr wrap="square">
            <a:spAutoFit/>
          </a:bodyPr>
          <a:lstStyle/>
          <a:p>
            <a:r>
              <a:rPr lang="ru-RU" b="1" dirty="0" smtClean="0">
                <a:solidFill>
                  <a:srgbClr val="FF0000"/>
                </a:solidFill>
              </a:rPr>
              <a:t>Нельзя </a:t>
            </a:r>
            <a:r>
              <a:rPr lang="ru-RU" b="1" dirty="0">
                <a:solidFill>
                  <a:srgbClr val="FF0000"/>
                </a:solidFill>
              </a:rPr>
              <a:t>отказаться от применения нулевой ставки НДС при экспорте товаров в Белоруссию, Казахстан, Армению и Киргизию</a:t>
            </a:r>
            <a:r>
              <a:rPr lang="ru-RU" dirty="0"/>
              <a:t>, </a:t>
            </a:r>
            <a:endParaRPr lang="ru-RU" dirty="0" smtClean="0"/>
          </a:p>
          <a:p>
            <a:r>
              <a:rPr lang="ru-RU" dirty="0" smtClean="0"/>
              <a:t>т.к</a:t>
            </a:r>
            <a:r>
              <a:rPr lang="ru-RU" dirty="0"/>
              <a:t>. при экспорте товаров в страны ЕАЭС действует международное соглашение (ст.7 НК РФ), устанавливающее обязательное применение нулевой ставки НДС при экспорте товаров в страны ЕАЭС (п.1 ст.72 Договора о Евразийском экономическом союзе и п. 3 Протокола).</a:t>
            </a:r>
          </a:p>
          <a:p>
            <a:endParaRPr lang="ru-RU" dirty="0" smtClean="0"/>
          </a:p>
          <a:p>
            <a:r>
              <a:rPr lang="ru-RU" dirty="0" smtClean="0"/>
              <a:t>Поэтому</a:t>
            </a:r>
            <a:r>
              <a:rPr lang="ru-RU" dirty="0"/>
              <a:t>, если налогоплательщик отказался от применения нулевой ставки НДС при экспорте товаров, экспорт товаров в страны ЕАЭС все равно должен облагаться по нулевой ставке.</a:t>
            </a:r>
          </a:p>
        </p:txBody>
      </p:sp>
    </p:spTree>
    <p:extLst>
      <p:ext uri="{BB962C8B-B14F-4D97-AF65-F5344CB8AC3E}">
        <p14:creationId xmlns:p14="http://schemas.microsoft.com/office/powerpoint/2010/main" val="88483710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Заголовок 1"/>
          <p:cNvSpPr>
            <a:spLocks noGrp="1"/>
          </p:cNvSpPr>
          <p:nvPr>
            <p:ph type="title"/>
          </p:nvPr>
        </p:nvSpPr>
        <p:spPr>
          <a:xfrm>
            <a:off x="395288" y="260350"/>
            <a:ext cx="8748712" cy="1143000"/>
          </a:xfrm>
        </p:spPr>
        <p:txBody>
          <a:bodyPr/>
          <a:lstStyle/>
          <a:p>
            <a:pPr eaLnBrk="1" hangingPunct="1"/>
            <a:r>
              <a:rPr lang="ru-RU" altLang="ru-RU" sz="2700" b="1" dirty="0">
                <a:solidFill>
                  <a:srgbClr val="0070C0"/>
                </a:solidFill>
                <a:latin typeface="Arial" panose="020B0604020202020204" pitchFamily="34" charset="0"/>
                <a:cs typeface="Arial" panose="020B0604020202020204" pitchFamily="34" charset="0"/>
              </a:rPr>
              <a:t>2</a:t>
            </a:r>
            <a:r>
              <a:rPr lang="ru-RU" altLang="ru-RU" sz="2700" b="1" dirty="0" smtClean="0">
                <a:solidFill>
                  <a:srgbClr val="0070C0"/>
                </a:solidFill>
                <a:latin typeface="Arial" panose="020B0604020202020204" pitchFamily="34" charset="0"/>
                <a:cs typeface="Arial" panose="020B0604020202020204" pitchFamily="34" charset="0"/>
              </a:rPr>
              <a:t>. Налог на добавленную стоимость</a:t>
            </a:r>
            <a:r>
              <a:rPr lang="ru-RU" altLang="ru-RU" sz="2800" b="1" dirty="0" smtClean="0">
                <a:solidFill>
                  <a:srgbClr val="0070C0"/>
                </a:solidFill>
                <a:latin typeface="Arial" panose="020B0604020202020204" pitchFamily="34" charset="0"/>
                <a:cs typeface="Arial" panose="020B0604020202020204" pitchFamily="34" charset="0"/>
              </a:rPr>
              <a:t/>
            </a:r>
            <a:br>
              <a:rPr lang="ru-RU" altLang="ru-RU" sz="2800" b="1" dirty="0" smtClean="0">
                <a:solidFill>
                  <a:srgbClr val="0070C0"/>
                </a:solidFill>
                <a:latin typeface="Arial" panose="020B0604020202020204" pitchFamily="34" charset="0"/>
                <a:cs typeface="Arial" panose="020B0604020202020204" pitchFamily="34" charset="0"/>
              </a:rPr>
            </a:br>
            <a:r>
              <a:rPr lang="ru-RU" altLang="ru-RU" sz="2200" b="1" dirty="0" smtClean="0">
                <a:solidFill>
                  <a:srgbClr val="6FB2DB"/>
                </a:solidFill>
                <a:latin typeface="Arial" panose="020B0604020202020204" pitchFamily="34" charset="0"/>
                <a:cs typeface="Arial" panose="020B0604020202020204" pitchFamily="34" charset="0"/>
              </a:rPr>
              <a:t>2.2. Экспорт в страны ЕАЭС </a:t>
            </a:r>
          </a:p>
        </p:txBody>
      </p:sp>
      <p:sp>
        <p:nvSpPr>
          <p:cNvPr id="4" name="Номер слайда 3"/>
          <p:cNvSpPr>
            <a:spLocks noGrp="1"/>
          </p:cNvSpPr>
          <p:nvPr>
            <p:ph type="sldNum" sz="quarter" idx="12"/>
          </p:nvPr>
        </p:nvSpPr>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0747E62-BD9E-42EE-B114-929E5C7B5A7C}" type="slidenum">
              <a:rPr lang="ru-RU" altLang="ru-RU" sz="1400" b="1">
                <a:latin typeface="Calibri" panose="020F0502020204030204" pitchFamily="34" charset="0"/>
              </a:rPr>
              <a:pPr/>
              <a:t>24</a:t>
            </a:fld>
            <a:endParaRPr lang="ru-RU" altLang="ru-RU" sz="1400" b="1">
              <a:latin typeface="Calibri" panose="020F0502020204030204" pitchFamily="34" charset="0"/>
            </a:endParaRPr>
          </a:p>
        </p:txBody>
      </p:sp>
      <p:sp>
        <p:nvSpPr>
          <p:cNvPr id="6" name="Прямоугольник 5"/>
          <p:cNvSpPr/>
          <p:nvPr/>
        </p:nvSpPr>
        <p:spPr>
          <a:xfrm>
            <a:off x="303213" y="1588"/>
            <a:ext cx="104775" cy="1557337"/>
          </a:xfrm>
          <a:prstGeom prst="rect">
            <a:avLst/>
          </a:prstGeom>
          <a:solidFill>
            <a:srgbClr val="00A3E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solidFill>
                <a:prstClr val="white"/>
              </a:solidFill>
            </a:endParaRPr>
          </a:p>
        </p:txBody>
      </p:sp>
      <p:sp>
        <p:nvSpPr>
          <p:cNvPr id="2" name="Прямоугольник 1"/>
          <p:cNvSpPr/>
          <p:nvPr/>
        </p:nvSpPr>
        <p:spPr>
          <a:xfrm>
            <a:off x="303212" y="1558925"/>
            <a:ext cx="8517259" cy="3539430"/>
          </a:xfrm>
          <a:prstGeom prst="rect">
            <a:avLst/>
          </a:prstGeom>
        </p:spPr>
        <p:txBody>
          <a:bodyPr wrap="square">
            <a:spAutoFit/>
          </a:bodyPr>
          <a:lstStyle/>
          <a:p>
            <a:r>
              <a:rPr lang="ru-RU" sz="1400" dirty="0" smtClean="0"/>
              <a:t>При </a:t>
            </a:r>
            <a:r>
              <a:rPr lang="ru-RU" sz="1400" dirty="0"/>
              <a:t>экспорте (вывозе) товаров в страны ЕАЭС (Белоруссию, Казахстан, Киргизию и Армению) </a:t>
            </a:r>
            <a:r>
              <a:rPr lang="ru-RU" sz="1400" dirty="0" smtClean="0"/>
              <a:t>применяется </a:t>
            </a:r>
            <a:r>
              <a:rPr lang="ru-RU" sz="1400" dirty="0"/>
              <a:t>нулевая ставка НДС. </a:t>
            </a:r>
            <a:endParaRPr lang="ru-RU" sz="1400" dirty="0" smtClean="0"/>
          </a:p>
          <a:p>
            <a:endParaRPr lang="ru-RU" sz="1400" b="1" dirty="0"/>
          </a:p>
          <a:p>
            <a:r>
              <a:rPr lang="ru-RU" sz="1400" b="1" dirty="0"/>
              <a:t>П</a:t>
            </a:r>
            <a:r>
              <a:rPr lang="ru-RU" sz="1400" b="1" dirty="0" smtClean="0"/>
              <a:t>орядок </a:t>
            </a:r>
            <a:r>
              <a:rPr lang="ru-RU" sz="1400" b="1" dirty="0"/>
              <a:t>подтверждения нулевой ставки установлен Приложением N 18 к Договору о Евразийском экономическом союзе (подписан в г. Астане 29.05.2014)</a:t>
            </a:r>
            <a:r>
              <a:rPr lang="ru-RU" sz="1400" dirty="0"/>
              <a:t> (далее Протокол). </a:t>
            </a:r>
            <a:endParaRPr lang="ru-RU" sz="1400" dirty="0" smtClean="0"/>
          </a:p>
          <a:p>
            <a:endParaRPr lang="ru-RU" sz="1400" dirty="0"/>
          </a:p>
          <a:p>
            <a:r>
              <a:rPr lang="ru-RU" sz="1400" dirty="0" smtClean="0"/>
              <a:t>Перечень </a:t>
            </a:r>
            <a:r>
              <a:rPr lang="ru-RU" sz="1400" dirty="0"/>
              <a:t>документов, подтверждающих нулевую ставку НДС, приведен в п.4 Протокола (это договор, транспортные и товаросопроводительные документы и др.). </a:t>
            </a:r>
            <a:endParaRPr lang="ru-RU" sz="1400" dirty="0" smtClean="0"/>
          </a:p>
          <a:p>
            <a:endParaRPr lang="ru-RU" sz="1400" dirty="0"/>
          </a:p>
          <a:p>
            <a:r>
              <a:rPr lang="ru-RU" sz="1400" b="1" dirty="0" smtClean="0">
                <a:solidFill>
                  <a:srgbClr val="FF0000"/>
                </a:solidFill>
              </a:rPr>
              <a:t>В </a:t>
            </a:r>
            <a:r>
              <a:rPr lang="ru-RU" sz="1400" b="1" dirty="0">
                <a:solidFill>
                  <a:srgbClr val="FF0000"/>
                </a:solidFill>
              </a:rPr>
              <a:t>отличие от «обычного» экспорта</a:t>
            </a:r>
            <a:r>
              <a:rPr lang="ru-RU" sz="1400" dirty="0"/>
              <a:t> </a:t>
            </a:r>
            <a:r>
              <a:rPr lang="ru-RU" sz="1400" b="1" dirty="0"/>
              <a:t>для подтверждения нулевой ставки НДС вместо таможенной декларации необходимо представить заявление о ввозе товаров и уплате косвенных налогов, составленное по форме</a:t>
            </a:r>
            <a:r>
              <a:rPr lang="ru-RU" sz="1400" dirty="0"/>
              <a:t>, предусмотренной отдельным международным межведомственным договором. </a:t>
            </a:r>
            <a:endParaRPr lang="ru-RU" sz="1400" dirty="0" smtClean="0"/>
          </a:p>
          <a:p>
            <a:endParaRPr lang="ru-RU" sz="1400" dirty="0"/>
          </a:p>
          <a:p>
            <a:r>
              <a:rPr lang="ru-RU" sz="1400" dirty="0" smtClean="0"/>
              <a:t>Такое </a:t>
            </a:r>
            <a:r>
              <a:rPr lang="ru-RU" sz="1400" dirty="0"/>
              <a:t>заявление с отметкой своего налогового органа российскому продавцу должен передать иностранный покупатель.</a:t>
            </a:r>
          </a:p>
        </p:txBody>
      </p:sp>
    </p:spTree>
    <p:extLst>
      <p:ext uri="{BB962C8B-B14F-4D97-AF65-F5344CB8AC3E}">
        <p14:creationId xmlns:p14="http://schemas.microsoft.com/office/powerpoint/2010/main" val="425041157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Заголовок 1"/>
          <p:cNvSpPr>
            <a:spLocks noGrp="1"/>
          </p:cNvSpPr>
          <p:nvPr>
            <p:ph type="title"/>
          </p:nvPr>
        </p:nvSpPr>
        <p:spPr>
          <a:xfrm>
            <a:off x="395288" y="260350"/>
            <a:ext cx="8748712" cy="1143000"/>
          </a:xfrm>
        </p:spPr>
        <p:txBody>
          <a:bodyPr/>
          <a:lstStyle/>
          <a:p>
            <a:pPr eaLnBrk="1" hangingPunct="1"/>
            <a:r>
              <a:rPr lang="ru-RU" altLang="ru-RU" sz="2700" b="1" dirty="0">
                <a:solidFill>
                  <a:srgbClr val="0070C0"/>
                </a:solidFill>
                <a:latin typeface="Arial" panose="020B0604020202020204" pitchFamily="34" charset="0"/>
                <a:cs typeface="Arial" panose="020B0604020202020204" pitchFamily="34" charset="0"/>
              </a:rPr>
              <a:t>2</a:t>
            </a:r>
            <a:r>
              <a:rPr lang="ru-RU" altLang="ru-RU" sz="2700" b="1" dirty="0" smtClean="0">
                <a:solidFill>
                  <a:srgbClr val="0070C0"/>
                </a:solidFill>
                <a:latin typeface="Arial" panose="020B0604020202020204" pitchFamily="34" charset="0"/>
                <a:cs typeface="Arial" panose="020B0604020202020204" pitchFamily="34" charset="0"/>
              </a:rPr>
              <a:t>. Налог на добавленную стоимость</a:t>
            </a:r>
            <a:r>
              <a:rPr lang="ru-RU" altLang="ru-RU" sz="2800" b="1" dirty="0" smtClean="0">
                <a:solidFill>
                  <a:srgbClr val="0070C0"/>
                </a:solidFill>
                <a:latin typeface="Arial" panose="020B0604020202020204" pitchFamily="34" charset="0"/>
                <a:cs typeface="Arial" panose="020B0604020202020204" pitchFamily="34" charset="0"/>
              </a:rPr>
              <a:t/>
            </a:r>
            <a:br>
              <a:rPr lang="ru-RU" altLang="ru-RU" sz="2800" b="1" dirty="0" smtClean="0">
                <a:solidFill>
                  <a:srgbClr val="0070C0"/>
                </a:solidFill>
                <a:latin typeface="Arial" panose="020B0604020202020204" pitchFamily="34" charset="0"/>
                <a:cs typeface="Arial" panose="020B0604020202020204" pitchFamily="34" charset="0"/>
              </a:rPr>
            </a:br>
            <a:r>
              <a:rPr lang="ru-RU" altLang="ru-RU" sz="2200" b="1" dirty="0" smtClean="0">
                <a:solidFill>
                  <a:srgbClr val="6FB2DB"/>
                </a:solidFill>
                <a:latin typeface="Arial" panose="020B0604020202020204" pitchFamily="34" charset="0"/>
                <a:cs typeface="Arial" panose="020B0604020202020204" pitchFamily="34" charset="0"/>
              </a:rPr>
              <a:t>2.3. Исчисление срока в 180 дней</a:t>
            </a:r>
          </a:p>
        </p:txBody>
      </p:sp>
      <p:sp>
        <p:nvSpPr>
          <p:cNvPr id="4" name="Номер слайда 3"/>
          <p:cNvSpPr>
            <a:spLocks noGrp="1"/>
          </p:cNvSpPr>
          <p:nvPr>
            <p:ph type="sldNum" sz="quarter" idx="12"/>
          </p:nvPr>
        </p:nvSpPr>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0747E62-BD9E-42EE-B114-929E5C7B5A7C}" type="slidenum">
              <a:rPr lang="ru-RU" altLang="ru-RU" sz="1400" b="1">
                <a:latin typeface="Calibri" panose="020F0502020204030204" pitchFamily="34" charset="0"/>
              </a:rPr>
              <a:pPr/>
              <a:t>25</a:t>
            </a:fld>
            <a:endParaRPr lang="ru-RU" altLang="ru-RU" sz="1400" b="1">
              <a:latin typeface="Calibri" panose="020F0502020204030204" pitchFamily="34" charset="0"/>
            </a:endParaRPr>
          </a:p>
        </p:txBody>
      </p:sp>
      <p:sp>
        <p:nvSpPr>
          <p:cNvPr id="6" name="Прямоугольник 5"/>
          <p:cNvSpPr/>
          <p:nvPr/>
        </p:nvSpPr>
        <p:spPr>
          <a:xfrm>
            <a:off x="303213" y="1588"/>
            <a:ext cx="104775" cy="1557337"/>
          </a:xfrm>
          <a:prstGeom prst="rect">
            <a:avLst/>
          </a:prstGeom>
          <a:solidFill>
            <a:srgbClr val="00A3E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solidFill>
                <a:prstClr val="white"/>
              </a:solidFill>
            </a:endParaRPr>
          </a:p>
        </p:txBody>
      </p:sp>
      <p:sp>
        <p:nvSpPr>
          <p:cNvPr id="2" name="Прямоугольник 1"/>
          <p:cNvSpPr/>
          <p:nvPr/>
        </p:nvSpPr>
        <p:spPr>
          <a:xfrm>
            <a:off x="303212" y="1558925"/>
            <a:ext cx="8517259" cy="3139321"/>
          </a:xfrm>
          <a:prstGeom prst="rect">
            <a:avLst/>
          </a:prstGeom>
        </p:spPr>
        <p:txBody>
          <a:bodyPr wrap="square">
            <a:spAutoFit/>
          </a:bodyPr>
          <a:lstStyle/>
          <a:p>
            <a:pPr algn="ctr"/>
            <a:endParaRPr lang="ru-RU" dirty="0" smtClean="0"/>
          </a:p>
          <a:p>
            <a:pPr algn="ctr"/>
            <a:endParaRPr lang="ru-RU" dirty="0"/>
          </a:p>
          <a:p>
            <a:pPr algn="ctr"/>
            <a:r>
              <a:rPr lang="ru-RU" dirty="0" smtClean="0"/>
              <a:t>При </a:t>
            </a:r>
            <a:r>
              <a:rPr lang="ru-RU" dirty="0"/>
              <a:t>экспорте (вывозе) товаров в </a:t>
            </a:r>
            <a:r>
              <a:rPr lang="ru-RU" b="1" dirty="0">
                <a:solidFill>
                  <a:srgbClr val="FF0000"/>
                </a:solidFill>
              </a:rPr>
              <a:t>страны ЕАЭС </a:t>
            </a:r>
            <a:endParaRPr lang="ru-RU" b="1" dirty="0" smtClean="0">
              <a:solidFill>
                <a:srgbClr val="FF0000"/>
              </a:solidFill>
            </a:endParaRPr>
          </a:p>
          <a:p>
            <a:pPr algn="ctr"/>
            <a:r>
              <a:rPr lang="ru-RU" dirty="0" smtClean="0"/>
              <a:t>(</a:t>
            </a:r>
            <a:r>
              <a:rPr lang="ru-RU" dirty="0"/>
              <a:t>Белоруссию, Казахстан, Киргизию и Армению) </a:t>
            </a:r>
            <a:endParaRPr lang="ru-RU" dirty="0" smtClean="0"/>
          </a:p>
          <a:p>
            <a:pPr algn="ctr"/>
            <a:r>
              <a:rPr lang="ru-RU" dirty="0" smtClean="0"/>
              <a:t>срок исчисляется </a:t>
            </a:r>
            <a:r>
              <a:rPr lang="ru-RU" b="1" dirty="0" smtClean="0"/>
              <a:t>с даты отгрузки товаров </a:t>
            </a:r>
          </a:p>
          <a:p>
            <a:pPr algn="ctr"/>
            <a:r>
              <a:rPr lang="ru-RU" dirty="0" smtClean="0"/>
              <a:t>(п. 5 Протокола о взимании косвенных налогов в рамках ЕАЭС).</a:t>
            </a:r>
          </a:p>
          <a:p>
            <a:pPr algn="ctr"/>
            <a:endParaRPr lang="ru-RU" b="1" dirty="0"/>
          </a:p>
          <a:p>
            <a:pPr algn="ctr"/>
            <a:endParaRPr lang="ru-RU" b="1" dirty="0" smtClean="0">
              <a:solidFill>
                <a:srgbClr val="FF0000"/>
              </a:solidFill>
            </a:endParaRPr>
          </a:p>
          <a:p>
            <a:pPr algn="ctr"/>
            <a:endParaRPr lang="ru-RU" b="1" dirty="0">
              <a:solidFill>
                <a:srgbClr val="FF0000"/>
              </a:solidFill>
            </a:endParaRPr>
          </a:p>
          <a:p>
            <a:pPr algn="ctr"/>
            <a:r>
              <a:rPr lang="ru-RU" b="1" dirty="0" smtClean="0">
                <a:solidFill>
                  <a:srgbClr val="FF0000"/>
                </a:solidFill>
              </a:rPr>
              <a:t>В ином случае </a:t>
            </a:r>
            <a:r>
              <a:rPr lang="ru-RU" dirty="0" smtClean="0"/>
              <a:t>– с даты помещения товаров под таможенную процедуру экспорта. Это дата выпуска товаров (п. 9 ст. 165 НК РФ, п. 3 ст. 128 ТК ЕАЭС)</a:t>
            </a:r>
            <a:endParaRPr lang="ru-RU" dirty="0"/>
          </a:p>
        </p:txBody>
      </p:sp>
    </p:spTree>
    <p:extLst>
      <p:ext uri="{BB962C8B-B14F-4D97-AF65-F5344CB8AC3E}">
        <p14:creationId xmlns:p14="http://schemas.microsoft.com/office/powerpoint/2010/main" val="304980057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Заголовок 1"/>
          <p:cNvSpPr>
            <a:spLocks noGrp="1"/>
          </p:cNvSpPr>
          <p:nvPr>
            <p:ph type="title"/>
          </p:nvPr>
        </p:nvSpPr>
        <p:spPr>
          <a:xfrm>
            <a:off x="395288" y="260350"/>
            <a:ext cx="8748712" cy="1143000"/>
          </a:xfrm>
        </p:spPr>
        <p:txBody>
          <a:bodyPr/>
          <a:lstStyle/>
          <a:p>
            <a:pPr eaLnBrk="1" hangingPunct="1"/>
            <a:r>
              <a:rPr lang="ru-RU" altLang="ru-RU" sz="2700" b="1" dirty="0">
                <a:solidFill>
                  <a:srgbClr val="0070C0"/>
                </a:solidFill>
                <a:latin typeface="Arial" panose="020B0604020202020204" pitchFamily="34" charset="0"/>
                <a:cs typeface="Arial" panose="020B0604020202020204" pitchFamily="34" charset="0"/>
              </a:rPr>
              <a:t>2</a:t>
            </a:r>
            <a:r>
              <a:rPr lang="ru-RU" altLang="ru-RU" sz="2700" b="1" dirty="0" smtClean="0">
                <a:solidFill>
                  <a:srgbClr val="0070C0"/>
                </a:solidFill>
                <a:latin typeface="Arial" panose="020B0604020202020204" pitchFamily="34" charset="0"/>
                <a:cs typeface="Arial" panose="020B0604020202020204" pitchFamily="34" charset="0"/>
              </a:rPr>
              <a:t>. Налог на добавленную стоимость</a:t>
            </a:r>
            <a:r>
              <a:rPr lang="ru-RU" altLang="ru-RU" sz="2800" b="1" dirty="0" smtClean="0">
                <a:solidFill>
                  <a:srgbClr val="0070C0"/>
                </a:solidFill>
                <a:latin typeface="Arial" panose="020B0604020202020204" pitchFamily="34" charset="0"/>
                <a:cs typeface="Arial" panose="020B0604020202020204" pitchFamily="34" charset="0"/>
              </a:rPr>
              <a:t/>
            </a:r>
            <a:br>
              <a:rPr lang="ru-RU" altLang="ru-RU" sz="2800" b="1" dirty="0" smtClean="0">
                <a:solidFill>
                  <a:srgbClr val="0070C0"/>
                </a:solidFill>
                <a:latin typeface="Arial" panose="020B0604020202020204" pitchFamily="34" charset="0"/>
                <a:cs typeface="Arial" panose="020B0604020202020204" pitchFamily="34" charset="0"/>
              </a:rPr>
            </a:br>
            <a:r>
              <a:rPr lang="ru-RU" altLang="ru-RU" sz="2200" b="1" dirty="0" smtClean="0">
                <a:solidFill>
                  <a:srgbClr val="6FB2DB"/>
                </a:solidFill>
                <a:latin typeface="Arial" panose="020B0604020202020204" pitchFamily="34" charset="0"/>
                <a:cs typeface="Arial" panose="020B0604020202020204" pitchFamily="34" charset="0"/>
              </a:rPr>
              <a:t>2.4. Сырьевые и </a:t>
            </a:r>
            <a:r>
              <a:rPr lang="ru-RU" altLang="ru-RU" sz="2200" b="1" dirty="0" err="1" smtClean="0">
                <a:solidFill>
                  <a:srgbClr val="6FB2DB"/>
                </a:solidFill>
                <a:latin typeface="Arial" panose="020B0604020202020204" pitchFamily="34" charset="0"/>
                <a:cs typeface="Arial" panose="020B0604020202020204" pitchFamily="34" charset="0"/>
              </a:rPr>
              <a:t>несырьевые</a:t>
            </a:r>
            <a:r>
              <a:rPr lang="ru-RU" altLang="ru-RU" sz="2200" b="1" dirty="0" smtClean="0">
                <a:solidFill>
                  <a:srgbClr val="6FB2DB"/>
                </a:solidFill>
                <a:latin typeface="Arial" panose="020B0604020202020204" pitchFamily="34" charset="0"/>
                <a:cs typeface="Arial" panose="020B0604020202020204" pitchFamily="34" charset="0"/>
              </a:rPr>
              <a:t> товары. </a:t>
            </a:r>
            <a:br>
              <a:rPr lang="ru-RU" altLang="ru-RU" sz="2200" b="1" dirty="0" smtClean="0">
                <a:solidFill>
                  <a:srgbClr val="6FB2DB"/>
                </a:solidFill>
                <a:latin typeface="Arial" panose="020B0604020202020204" pitchFamily="34" charset="0"/>
                <a:cs typeface="Arial" panose="020B0604020202020204" pitchFamily="34" charset="0"/>
              </a:rPr>
            </a:br>
            <a:r>
              <a:rPr lang="ru-RU" altLang="ru-RU" sz="2200" b="1" dirty="0" smtClean="0">
                <a:solidFill>
                  <a:srgbClr val="6FB2DB"/>
                </a:solidFill>
                <a:latin typeface="Arial" panose="020B0604020202020204" pitchFamily="34" charset="0"/>
                <a:cs typeface="Arial" panose="020B0604020202020204" pitchFamily="34" charset="0"/>
              </a:rPr>
              <a:t>Вычеты по НДС по экспортным сделкам</a:t>
            </a:r>
          </a:p>
        </p:txBody>
      </p:sp>
      <p:sp>
        <p:nvSpPr>
          <p:cNvPr id="4" name="Номер слайда 3"/>
          <p:cNvSpPr>
            <a:spLocks noGrp="1"/>
          </p:cNvSpPr>
          <p:nvPr>
            <p:ph type="sldNum" sz="quarter" idx="12"/>
          </p:nvPr>
        </p:nvSpPr>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0747E62-BD9E-42EE-B114-929E5C7B5A7C}" type="slidenum">
              <a:rPr lang="ru-RU" altLang="ru-RU" sz="1400" b="1">
                <a:latin typeface="Calibri" panose="020F0502020204030204" pitchFamily="34" charset="0"/>
              </a:rPr>
              <a:pPr/>
              <a:t>26</a:t>
            </a:fld>
            <a:endParaRPr lang="ru-RU" altLang="ru-RU" sz="1400" b="1">
              <a:latin typeface="Calibri" panose="020F0502020204030204" pitchFamily="34" charset="0"/>
            </a:endParaRPr>
          </a:p>
        </p:txBody>
      </p:sp>
      <p:sp>
        <p:nvSpPr>
          <p:cNvPr id="6" name="Прямоугольник 5"/>
          <p:cNvSpPr/>
          <p:nvPr/>
        </p:nvSpPr>
        <p:spPr>
          <a:xfrm>
            <a:off x="303213" y="1588"/>
            <a:ext cx="104775" cy="1557337"/>
          </a:xfrm>
          <a:prstGeom prst="rect">
            <a:avLst/>
          </a:prstGeom>
          <a:solidFill>
            <a:srgbClr val="00A3E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solidFill>
                <a:prstClr val="white"/>
              </a:solidFill>
            </a:endParaRPr>
          </a:p>
        </p:txBody>
      </p:sp>
      <p:sp>
        <p:nvSpPr>
          <p:cNvPr id="3" name="Прямоугольник 2"/>
          <p:cNvSpPr/>
          <p:nvPr/>
        </p:nvSpPr>
        <p:spPr>
          <a:xfrm>
            <a:off x="318492" y="1570510"/>
            <a:ext cx="8501979" cy="4293483"/>
          </a:xfrm>
          <a:prstGeom prst="rect">
            <a:avLst/>
          </a:prstGeom>
        </p:spPr>
        <p:txBody>
          <a:bodyPr wrap="square">
            <a:spAutoFit/>
          </a:bodyPr>
          <a:lstStyle/>
          <a:p>
            <a:r>
              <a:rPr lang="ru-RU" sz="1300" dirty="0"/>
              <a:t>С 1 июля 2016 года налоговый вычет по НДС при экспорте товаров, не относящихся к сырьевым, производится в обычном порядке после отражения приобретений в учете (п.3 ст.172 и п.10 ст.165 НК РФ</a:t>
            </a:r>
            <a:r>
              <a:rPr lang="ru-RU" sz="1300" dirty="0" smtClean="0"/>
              <a:t>).</a:t>
            </a:r>
          </a:p>
          <a:p>
            <a:endParaRPr lang="ru-RU" sz="1300" dirty="0"/>
          </a:p>
          <a:p>
            <a:r>
              <a:rPr lang="ru-RU" sz="1300" dirty="0"/>
              <a:t>Если же на экспорт отгружаются товары, относящиеся к сырьевым или в экспортных операциях задействованы «старые» приобретения (т.е. товары, работы, услуги, принятые к учету до 01.07.2016), то входной НДС по ним подлежит вычету в особом порядке. </a:t>
            </a:r>
            <a:endParaRPr lang="ru-RU" sz="1300" dirty="0" smtClean="0"/>
          </a:p>
          <a:p>
            <a:r>
              <a:rPr lang="ru-RU" sz="1300" dirty="0" smtClean="0"/>
              <a:t>Такие </a:t>
            </a:r>
            <a:r>
              <a:rPr lang="ru-RU" sz="1300" dirty="0"/>
              <a:t>вычеты производятся на момент определения налоговой базы по НДС, т.е. в квартале, в котором подтверждена нулевая ставка НДС. А если в течение 180 дней собрать пакет документов, подтверждающих нулевую ставку НДС не удастся, то вычеты НДС будут произведены на дату отгрузки товаров (в уточненной декларации</a:t>
            </a:r>
            <a:r>
              <a:rPr lang="ru-RU" sz="1300" dirty="0" smtClean="0"/>
              <a:t>).</a:t>
            </a:r>
          </a:p>
          <a:p>
            <a:endParaRPr lang="ru-RU" sz="1300" dirty="0"/>
          </a:p>
          <a:p>
            <a:r>
              <a:rPr lang="ru-RU" sz="1300" dirty="0" smtClean="0"/>
              <a:t> </a:t>
            </a:r>
            <a:r>
              <a:rPr lang="ru-RU" sz="1300" dirty="0"/>
              <a:t>Соответственно вычеты НДС, относящиеся к экспорту сырьевых товаров или по «старым» приобретениям отражаются в книге покупок только при определении налоговой базы по экспорту, а в декларации по НДС суммы таких вычетов отражаются в «экспортных» разделах: в Разделе 4 (если ставка 0% подтверждена) или в Разделе 6 (если в течение 180 дней собрать пакет документов не удалось</a:t>
            </a:r>
            <a:r>
              <a:rPr lang="ru-RU" sz="1300" dirty="0" smtClean="0"/>
              <a:t>).</a:t>
            </a:r>
          </a:p>
          <a:p>
            <a:endParaRPr lang="ru-RU" sz="1300" dirty="0"/>
          </a:p>
          <a:p>
            <a:r>
              <a:rPr lang="ru-RU" sz="1300" b="1" dirty="0" smtClean="0">
                <a:solidFill>
                  <a:srgbClr val="FF0000"/>
                </a:solidFill>
              </a:rPr>
              <a:t>Перечень сырьевых товаров утвержден Постановлением Правительства РФ от 18.04.2018 № 466 «Об утверждении перечня кодов видов сырьевых товаров в соответствии с единой Товарной номенклатурой ВЭД ЕЭС»</a:t>
            </a:r>
          </a:p>
          <a:p>
            <a:endParaRPr lang="ru-RU" sz="1300" b="1" dirty="0">
              <a:solidFill>
                <a:srgbClr val="FF0000"/>
              </a:solidFill>
            </a:endParaRPr>
          </a:p>
          <a:p>
            <a:pPr algn="ctr"/>
            <a:r>
              <a:rPr lang="ru-RU" sz="1300" b="1" dirty="0" smtClean="0">
                <a:solidFill>
                  <a:srgbClr val="0070C0"/>
                </a:solidFill>
              </a:rPr>
              <a:t>В счете-фактуре Код ТН ВЭД указывается через запятую после наименования товара</a:t>
            </a:r>
            <a:endParaRPr lang="ru-RU" sz="1300" b="1" dirty="0">
              <a:solidFill>
                <a:srgbClr val="0070C0"/>
              </a:solidFill>
            </a:endParaRPr>
          </a:p>
        </p:txBody>
      </p:sp>
    </p:spTree>
    <p:extLst>
      <p:ext uri="{BB962C8B-B14F-4D97-AF65-F5344CB8AC3E}">
        <p14:creationId xmlns:p14="http://schemas.microsoft.com/office/powerpoint/2010/main" val="77877923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Номер слайда 4"/>
          <p:cNvSpPr>
            <a:spLocks noGrp="1"/>
          </p:cNvSpPr>
          <p:nvPr>
            <p:ph type="sldNum" sz="quarter" idx="12"/>
          </p:nvPr>
        </p:nvSpPr>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6A7CFE7-4744-4E4E-A79D-80DBA41FD868}" type="slidenum">
              <a:rPr lang="ru-RU" altLang="ru-RU" sz="1400" b="1">
                <a:latin typeface="Calibri" panose="020F0502020204030204" pitchFamily="34" charset="0"/>
              </a:rPr>
              <a:pPr/>
              <a:t>27</a:t>
            </a:fld>
            <a:endParaRPr lang="ru-RU" altLang="ru-RU" sz="1400" b="1">
              <a:latin typeface="Calibri" panose="020F0502020204030204" pitchFamily="34" charset="0"/>
            </a:endParaRPr>
          </a:p>
        </p:txBody>
      </p:sp>
      <p:sp>
        <p:nvSpPr>
          <p:cNvPr id="6" name="Прямоугольник 5"/>
          <p:cNvSpPr/>
          <p:nvPr/>
        </p:nvSpPr>
        <p:spPr>
          <a:xfrm>
            <a:off x="303213" y="1588"/>
            <a:ext cx="104775" cy="1557337"/>
          </a:xfrm>
          <a:prstGeom prst="rect">
            <a:avLst/>
          </a:prstGeom>
          <a:solidFill>
            <a:srgbClr val="00A3E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solidFill>
                <a:prstClr val="white"/>
              </a:solidFill>
            </a:endParaRPr>
          </a:p>
        </p:txBody>
      </p:sp>
      <p:pic>
        <p:nvPicPr>
          <p:cNvPr id="58371" name="Рисунок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00025" y="6165850"/>
            <a:ext cx="46196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8372" name="Группа 7"/>
          <p:cNvGrpSpPr>
            <a:grpSpLocks/>
          </p:cNvGrpSpPr>
          <p:nvPr/>
        </p:nvGrpSpPr>
        <p:grpSpPr bwMode="auto">
          <a:xfrm>
            <a:off x="692150" y="6546850"/>
            <a:ext cx="384175" cy="96838"/>
            <a:chOff x="770747" y="4925461"/>
            <a:chExt cx="384588" cy="96691"/>
          </a:xfrm>
        </p:grpSpPr>
        <p:pic>
          <p:nvPicPr>
            <p:cNvPr id="58375" name="Picture 2" descr="C:\Users\andy_hp\Desktop\Презентация\sign-30343_640.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70747" y="4925461"/>
              <a:ext cx="94629" cy="946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Заголовок 2"/>
            <p:cNvSpPr txBox="1">
              <a:spLocks/>
            </p:cNvSpPr>
            <p:nvPr/>
          </p:nvSpPr>
          <p:spPr>
            <a:xfrm>
              <a:off x="875675" y="4935202"/>
              <a:ext cx="279660" cy="86950"/>
            </a:xfrm>
            <a:prstGeom prst="rect">
              <a:avLst/>
            </a:prstGeom>
          </p:spPr>
          <p:txBody>
            <a:bodyPr lIns="0" rIns="0" bIns="0" anchor="b">
              <a:scene3d>
                <a:camera prst="orthographicFront"/>
                <a:lightRig rig="freezing" dir="t">
                  <a:rot lat="0" lon="0" rev="5640000"/>
                </a:lightRig>
              </a:scene3d>
              <a:sp3d prstMaterial="flat">
                <a:contourClr>
                  <a:schemeClr val="tx2"/>
                </a:contourClr>
              </a:sp3d>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fontAlgn="auto">
                <a:spcAft>
                  <a:spcPts val="0"/>
                </a:spcAft>
                <a:defRPr/>
              </a:pPr>
              <a:r>
                <a:rPr lang="en-US" sz="600" b="1" dirty="0" smtClean="0">
                  <a:solidFill>
                    <a:srgbClr val="005EB8"/>
                  </a:solidFill>
                  <a:latin typeface="PF Square Sans Pro" pitchFamily="2" charset="0"/>
                </a:rPr>
                <a:t>20</a:t>
              </a:r>
              <a:r>
                <a:rPr lang="ru-RU" sz="600" b="1" dirty="0" smtClean="0">
                  <a:solidFill>
                    <a:srgbClr val="005EB8"/>
                  </a:solidFill>
                  <a:latin typeface="PF Square Sans Pro" pitchFamily="2" charset="0"/>
                </a:rPr>
                <a:t>12</a:t>
              </a:r>
              <a:endParaRPr lang="ru-RU" sz="600" b="1" dirty="0">
                <a:solidFill>
                  <a:srgbClr val="005EB8"/>
                </a:solidFill>
                <a:latin typeface="PF Square Sans Pro" pitchFamily="2" charset="0"/>
              </a:endParaRPr>
            </a:p>
          </p:txBody>
        </p:sp>
      </p:grpSp>
      <p:pic>
        <p:nvPicPr>
          <p:cNvPr id="58373"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Box 13"/>
          <p:cNvSpPr txBox="1"/>
          <p:nvPr/>
        </p:nvSpPr>
        <p:spPr>
          <a:xfrm rot="19879975">
            <a:off x="682625" y="1516063"/>
            <a:ext cx="4254500" cy="1016000"/>
          </a:xfrm>
          <a:prstGeom prst="rect">
            <a:avLst/>
          </a:prstGeom>
          <a:noFill/>
        </p:spPr>
        <p:txBody>
          <a:bodyPr wrap="none">
            <a:spAutoFit/>
          </a:bodyPr>
          <a:lstStyle/>
          <a:p>
            <a:pPr algn="ctr">
              <a:defRPr/>
            </a:pPr>
            <a:r>
              <a:rPr lang="ru-RU" sz="2000" b="1" i="1" dirty="0">
                <a:solidFill>
                  <a:schemeClr val="tx2">
                    <a:lumMod val="50000"/>
                  </a:schemeClr>
                </a:solidFill>
                <a:latin typeface="Arial" charset="0"/>
                <a:cs typeface="Arial" charset="0"/>
              </a:rPr>
              <a:t>Найдите время для </a:t>
            </a:r>
            <a:r>
              <a:rPr lang="ru-RU" sz="2000" b="1" i="1">
                <a:solidFill>
                  <a:schemeClr val="tx2">
                    <a:lumMod val="50000"/>
                  </a:schemeClr>
                </a:solidFill>
                <a:latin typeface="Arial" charset="0"/>
                <a:cs typeface="Arial" charset="0"/>
              </a:rPr>
              <a:t>счастья…</a:t>
            </a:r>
            <a:endParaRPr lang="ru-RU" sz="2000" b="1" i="1" dirty="0">
              <a:solidFill>
                <a:schemeClr val="tx2">
                  <a:lumMod val="50000"/>
                </a:schemeClr>
              </a:solidFill>
              <a:latin typeface="Arial" charset="0"/>
              <a:cs typeface="Arial" charset="0"/>
            </a:endParaRPr>
          </a:p>
          <a:p>
            <a:pPr algn="ctr">
              <a:defRPr/>
            </a:pPr>
            <a:r>
              <a:rPr lang="ru-RU" sz="2000" b="1" i="1" dirty="0">
                <a:solidFill>
                  <a:schemeClr val="tx2">
                    <a:lumMod val="50000"/>
                  </a:schemeClr>
                </a:solidFill>
                <a:latin typeface="Arial" charset="0"/>
                <a:cs typeface="Arial" charset="0"/>
              </a:rPr>
              <a:t>Доверьте свой бизнес </a:t>
            </a:r>
          </a:p>
          <a:p>
            <a:pPr algn="ctr">
              <a:defRPr/>
            </a:pPr>
            <a:r>
              <a:rPr lang="ru-RU" sz="2000" b="1" i="1" dirty="0">
                <a:solidFill>
                  <a:schemeClr val="tx2">
                    <a:lumMod val="50000"/>
                  </a:schemeClr>
                </a:solidFill>
                <a:latin typeface="Arial" charset="0"/>
                <a:cs typeface="Arial" charset="0"/>
              </a:rPr>
              <a:t>Профессионалам</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Заголовок 1"/>
          <p:cNvSpPr>
            <a:spLocks noGrp="1"/>
          </p:cNvSpPr>
          <p:nvPr>
            <p:ph type="title"/>
          </p:nvPr>
        </p:nvSpPr>
        <p:spPr>
          <a:xfrm>
            <a:off x="395288" y="260350"/>
            <a:ext cx="8748712" cy="1143000"/>
          </a:xfrm>
        </p:spPr>
        <p:txBody>
          <a:bodyPr/>
          <a:lstStyle/>
          <a:p>
            <a:pPr eaLnBrk="1" hangingPunct="1"/>
            <a:r>
              <a:rPr lang="ru-RU" altLang="ru-RU" sz="2700" b="1" dirty="0" smtClean="0">
                <a:solidFill>
                  <a:srgbClr val="0070C0"/>
                </a:solidFill>
                <a:latin typeface="Arial" panose="020B0604020202020204" pitchFamily="34" charset="0"/>
                <a:cs typeface="Arial" panose="020B0604020202020204" pitchFamily="34" charset="0"/>
              </a:rPr>
              <a:t>1. Внешнеэкономическая деятельность</a:t>
            </a:r>
            <a:br>
              <a:rPr lang="ru-RU" altLang="ru-RU" sz="2700" b="1" dirty="0" smtClean="0">
                <a:solidFill>
                  <a:srgbClr val="0070C0"/>
                </a:solidFill>
                <a:latin typeface="Arial" panose="020B0604020202020204" pitchFamily="34" charset="0"/>
                <a:cs typeface="Arial" panose="020B0604020202020204" pitchFamily="34" charset="0"/>
              </a:rPr>
            </a:br>
            <a:r>
              <a:rPr lang="ru-RU" altLang="ru-RU" sz="2200" b="1" dirty="0" smtClean="0">
                <a:solidFill>
                  <a:srgbClr val="6FB2DB"/>
                </a:solidFill>
                <a:latin typeface="Arial" panose="020B0604020202020204" pitchFamily="34" charset="0"/>
                <a:cs typeface="Arial" panose="020B0604020202020204" pitchFamily="34" charset="0"/>
              </a:rPr>
              <a:t>1.2. Сущность и виды внешнеторговой деятельности </a:t>
            </a:r>
          </a:p>
        </p:txBody>
      </p:sp>
      <p:sp>
        <p:nvSpPr>
          <p:cNvPr id="4" name="Номер слайда 3"/>
          <p:cNvSpPr>
            <a:spLocks noGrp="1"/>
          </p:cNvSpPr>
          <p:nvPr>
            <p:ph type="sldNum" sz="quarter" idx="12"/>
          </p:nvPr>
        </p:nvSpPr>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0747E62-BD9E-42EE-B114-929E5C7B5A7C}" type="slidenum">
              <a:rPr lang="ru-RU" altLang="ru-RU" sz="1400" b="1">
                <a:latin typeface="Calibri" panose="020F0502020204030204" pitchFamily="34" charset="0"/>
              </a:rPr>
              <a:pPr/>
              <a:t>3</a:t>
            </a:fld>
            <a:endParaRPr lang="ru-RU" altLang="ru-RU" sz="1400" b="1">
              <a:latin typeface="Calibri" panose="020F0502020204030204" pitchFamily="34" charset="0"/>
            </a:endParaRPr>
          </a:p>
        </p:txBody>
      </p:sp>
      <p:sp>
        <p:nvSpPr>
          <p:cNvPr id="6" name="Прямоугольник 5"/>
          <p:cNvSpPr/>
          <p:nvPr/>
        </p:nvSpPr>
        <p:spPr>
          <a:xfrm>
            <a:off x="303213" y="1588"/>
            <a:ext cx="104775" cy="1557337"/>
          </a:xfrm>
          <a:prstGeom prst="rect">
            <a:avLst/>
          </a:prstGeom>
          <a:solidFill>
            <a:srgbClr val="00A3E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solidFill>
                <a:prstClr val="white"/>
              </a:solidFill>
            </a:endParaRPr>
          </a:p>
        </p:txBody>
      </p:sp>
      <p:pic>
        <p:nvPicPr>
          <p:cNvPr id="2050" name="Picture 2" descr="base_32776_231133_32789"/>
          <p:cNvPicPr preferRelativeResize="0">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1560" y="1340768"/>
            <a:ext cx="8136904" cy="13786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1" name="Picture 3" descr="base_32776_231133_32790"/>
          <p:cNvPicPr preferRelativeResize="0">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35696" y="2725953"/>
            <a:ext cx="5760640" cy="37273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214135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Заголовок 1"/>
          <p:cNvSpPr>
            <a:spLocks noGrp="1"/>
          </p:cNvSpPr>
          <p:nvPr>
            <p:ph type="title"/>
          </p:nvPr>
        </p:nvSpPr>
        <p:spPr>
          <a:xfrm>
            <a:off x="395288" y="260350"/>
            <a:ext cx="8748712" cy="1143000"/>
          </a:xfrm>
        </p:spPr>
        <p:txBody>
          <a:bodyPr/>
          <a:lstStyle/>
          <a:p>
            <a:pPr eaLnBrk="1" hangingPunct="1"/>
            <a:r>
              <a:rPr lang="ru-RU" altLang="ru-RU" sz="2700" b="1" dirty="0" smtClean="0">
                <a:solidFill>
                  <a:srgbClr val="0070C0"/>
                </a:solidFill>
                <a:latin typeface="Arial" panose="020B0604020202020204" pitchFamily="34" charset="0"/>
                <a:cs typeface="Arial" panose="020B0604020202020204" pitchFamily="34" charset="0"/>
              </a:rPr>
              <a:t>1. Внешнеэкономическая деятельность</a:t>
            </a:r>
            <a:br>
              <a:rPr lang="ru-RU" altLang="ru-RU" sz="2700" b="1" dirty="0" smtClean="0">
                <a:solidFill>
                  <a:srgbClr val="0070C0"/>
                </a:solidFill>
                <a:latin typeface="Arial" panose="020B0604020202020204" pitchFamily="34" charset="0"/>
                <a:cs typeface="Arial" panose="020B0604020202020204" pitchFamily="34" charset="0"/>
              </a:rPr>
            </a:br>
            <a:r>
              <a:rPr lang="ru-RU" altLang="ru-RU" sz="2200" b="1" dirty="0" smtClean="0">
                <a:solidFill>
                  <a:srgbClr val="6FB2DB"/>
                </a:solidFill>
                <a:latin typeface="Arial" panose="020B0604020202020204" pitchFamily="34" charset="0"/>
                <a:cs typeface="Arial" panose="020B0604020202020204" pitchFamily="34" charset="0"/>
              </a:rPr>
              <a:t>1.3. Виды внешнеторговых операций</a:t>
            </a:r>
          </a:p>
        </p:txBody>
      </p:sp>
      <p:sp>
        <p:nvSpPr>
          <p:cNvPr id="4" name="Номер слайда 3"/>
          <p:cNvSpPr>
            <a:spLocks noGrp="1"/>
          </p:cNvSpPr>
          <p:nvPr>
            <p:ph type="sldNum" sz="quarter" idx="12"/>
          </p:nvPr>
        </p:nvSpPr>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0747E62-BD9E-42EE-B114-929E5C7B5A7C}" type="slidenum">
              <a:rPr lang="ru-RU" altLang="ru-RU" sz="1400" b="1">
                <a:latin typeface="Calibri" panose="020F0502020204030204" pitchFamily="34" charset="0"/>
              </a:rPr>
              <a:pPr/>
              <a:t>4</a:t>
            </a:fld>
            <a:endParaRPr lang="ru-RU" altLang="ru-RU" sz="1400" b="1">
              <a:latin typeface="Calibri" panose="020F0502020204030204" pitchFamily="34" charset="0"/>
            </a:endParaRPr>
          </a:p>
        </p:txBody>
      </p:sp>
      <p:sp>
        <p:nvSpPr>
          <p:cNvPr id="6" name="Прямоугольник 5"/>
          <p:cNvSpPr/>
          <p:nvPr/>
        </p:nvSpPr>
        <p:spPr>
          <a:xfrm>
            <a:off x="303213" y="1588"/>
            <a:ext cx="104775" cy="1557337"/>
          </a:xfrm>
          <a:prstGeom prst="rect">
            <a:avLst/>
          </a:prstGeom>
          <a:solidFill>
            <a:srgbClr val="00A3E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solidFill>
                <a:prstClr val="white"/>
              </a:solidFill>
            </a:endParaRPr>
          </a:p>
        </p:txBody>
      </p:sp>
      <p:pic>
        <p:nvPicPr>
          <p:cNvPr id="3074" name="Picture 2" descr="base_32776_231133_32792"/>
          <p:cNvPicPr preferRelativeResize="0">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95736" y="1412776"/>
            <a:ext cx="5005388"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5" name="Picture 3" descr="base_32776_231133_32793"/>
          <p:cNvPicPr preferRelativeResize="0">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91680" y="4437112"/>
            <a:ext cx="6408712" cy="181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769842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Заголовок 1"/>
          <p:cNvSpPr>
            <a:spLocks noGrp="1"/>
          </p:cNvSpPr>
          <p:nvPr>
            <p:ph type="title"/>
          </p:nvPr>
        </p:nvSpPr>
        <p:spPr>
          <a:xfrm>
            <a:off x="395288" y="260350"/>
            <a:ext cx="8748712" cy="1143000"/>
          </a:xfrm>
        </p:spPr>
        <p:txBody>
          <a:bodyPr/>
          <a:lstStyle/>
          <a:p>
            <a:pPr eaLnBrk="1" hangingPunct="1"/>
            <a:r>
              <a:rPr lang="ru-RU" altLang="ru-RU" sz="2700" b="1" dirty="0" smtClean="0">
                <a:solidFill>
                  <a:srgbClr val="0070C0"/>
                </a:solidFill>
                <a:latin typeface="Arial" panose="020B0604020202020204" pitchFamily="34" charset="0"/>
                <a:cs typeface="Arial" panose="020B0604020202020204" pitchFamily="34" charset="0"/>
              </a:rPr>
              <a:t>1. Внешнеэкономическая деятельность</a:t>
            </a:r>
            <a:br>
              <a:rPr lang="ru-RU" altLang="ru-RU" sz="2700" b="1" dirty="0" smtClean="0">
                <a:solidFill>
                  <a:srgbClr val="0070C0"/>
                </a:solidFill>
                <a:latin typeface="Arial" panose="020B0604020202020204" pitchFamily="34" charset="0"/>
                <a:cs typeface="Arial" panose="020B0604020202020204" pitchFamily="34" charset="0"/>
              </a:rPr>
            </a:br>
            <a:r>
              <a:rPr lang="ru-RU" altLang="ru-RU" sz="2200" b="1" dirty="0" smtClean="0">
                <a:solidFill>
                  <a:srgbClr val="6FB2DB"/>
                </a:solidFill>
                <a:latin typeface="Arial" panose="020B0604020202020204" pitchFamily="34" charset="0"/>
                <a:cs typeface="Arial" panose="020B0604020202020204" pitchFamily="34" charset="0"/>
              </a:rPr>
              <a:t>1.4. Этапы ВТО</a:t>
            </a:r>
          </a:p>
        </p:txBody>
      </p:sp>
      <p:sp>
        <p:nvSpPr>
          <p:cNvPr id="4" name="Номер слайда 3"/>
          <p:cNvSpPr>
            <a:spLocks noGrp="1"/>
          </p:cNvSpPr>
          <p:nvPr>
            <p:ph type="sldNum" sz="quarter" idx="12"/>
          </p:nvPr>
        </p:nvSpPr>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0747E62-BD9E-42EE-B114-929E5C7B5A7C}" type="slidenum">
              <a:rPr lang="ru-RU" altLang="ru-RU" sz="1400" b="1">
                <a:latin typeface="Calibri" panose="020F0502020204030204" pitchFamily="34" charset="0"/>
              </a:rPr>
              <a:pPr/>
              <a:t>5</a:t>
            </a:fld>
            <a:endParaRPr lang="ru-RU" altLang="ru-RU" sz="1400" b="1">
              <a:latin typeface="Calibri" panose="020F0502020204030204" pitchFamily="34" charset="0"/>
            </a:endParaRPr>
          </a:p>
        </p:txBody>
      </p:sp>
      <p:sp>
        <p:nvSpPr>
          <p:cNvPr id="6" name="Прямоугольник 5"/>
          <p:cNvSpPr/>
          <p:nvPr/>
        </p:nvSpPr>
        <p:spPr>
          <a:xfrm>
            <a:off x="303213" y="1588"/>
            <a:ext cx="104775" cy="1557337"/>
          </a:xfrm>
          <a:prstGeom prst="rect">
            <a:avLst/>
          </a:prstGeom>
          <a:solidFill>
            <a:srgbClr val="00A3E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solidFill>
                <a:prstClr val="white"/>
              </a:solidFill>
            </a:endParaRPr>
          </a:p>
        </p:txBody>
      </p:sp>
      <p:pic>
        <p:nvPicPr>
          <p:cNvPr id="4098" name="Picture 2" descr="base_32776_231133_32795"/>
          <p:cNvPicPr preferRelativeResize="0">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0949" y="1700808"/>
            <a:ext cx="7848872" cy="3686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861646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Заголовок 1"/>
          <p:cNvSpPr>
            <a:spLocks noGrp="1"/>
          </p:cNvSpPr>
          <p:nvPr>
            <p:ph type="title"/>
          </p:nvPr>
        </p:nvSpPr>
        <p:spPr>
          <a:xfrm>
            <a:off x="395288" y="260350"/>
            <a:ext cx="8748712" cy="1143000"/>
          </a:xfrm>
        </p:spPr>
        <p:txBody>
          <a:bodyPr/>
          <a:lstStyle/>
          <a:p>
            <a:pPr eaLnBrk="1" hangingPunct="1"/>
            <a:r>
              <a:rPr lang="ru-RU" altLang="ru-RU" sz="2700" b="1" dirty="0" smtClean="0">
                <a:solidFill>
                  <a:srgbClr val="0070C0"/>
                </a:solidFill>
                <a:latin typeface="Arial" panose="020B0604020202020204" pitchFamily="34" charset="0"/>
                <a:cs typeface="Arial" panose="020B0604020202020204" pitchFamily="34" charset="0"/>
              </a:rPr>
              <a:t>1. Внешнеэкономическая деятельность</a:t>
            </a:r>
            <a:br>
              <a:rPr lang="ru-RU" altLang="ru-RU" sz="2700" b="1" dirty="0" smtClean="0">
                <a:solidFill>
                  <a:srgbClr val="0070C0"/>
                </a:solidFill>
                <a:latin typeface="Arial" panose="020B0604020202020204" pitchFamily="34" charset="0"/>
                <a:cs typeface="Arial" panose="020B0604020202020204" pitchFamily="34" charset="0"/>
              </a:rPr>
            </a:br>
            <a:r>
              <a:rPr lang="ru-RU" altLang="ru-RU" sz="2200" b="1" dirty="0" smtClean="0">
                <a:solidFill>
                  <a:srgbClr val="6FB2DB"/>
                </a:solidFill>
                <a:latin typeface="Arial" panose="020B0604020202020204" pitchFamily="34" charset="0"/>
                <a:cs typeface="Arial" panose="020B0604020202020204" pitchFamily="34" charset="0"/>
              </a:rPr>
              <a:t>1.5. Экспортные сделки. Сущность экспорта </a:t>
            </a:r>
          </a:p>
        </p:txBody>
      </p:sp>
      <p:sp>
        <p:nvSpPr>
          <p:cNvPr id="4" name="Номер слайда 3"/>
          <p:cNvSpPr>
            <a:spLocks noGrp="1"/>
          </p:cNvSpPr>
          <p:nvPr>
            <p:ph type="sldNum" sz="quarter" idx="12"/>
          </p:nvPr>
        </p:nvSpPr>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0747E62-BD9E-42EE-B114-929E5C7B5A7C}" type="slidenum">
              <a:rPr lang="ru-RU" altLang="ru-RU" sz="1400" b="1">
                <a:latin typeface="Calibri" panose="020F0502020204030204" pitchFamily="34" charset="0"/>
              </a:rPr>
              <a:pPr/>
              <a:t>6</a:t>
            </a:fld>
            <a:endParaRPr lang="ru-RU" altLang="ru-RU" sz="1400" b="1">
              <a:latin typeface="Calibri" panose="020F0502020204030204" pitchFamily="34" charset="0"/>
            </a:endParaRPr>
          </a:p>
        </p:txBody>
      </p:sp>
      <p:sp>
        <p:nvSpPr>
          <p:cNvPr id="6" name="Прямоугольник 5"/>
          <p:cNvSpPr/>
          <p:nvPr/>
        </p:nvSpPr>
        <p:spPr>
          <a:xfrm>
            <a:off x="303213" y="1588"/>
            <a:ext cx="104775" cy="1557337"/>
          </a:xfrm>
          <a:prstGeom prst="rect">
            <a:avLst/>
          </a:prstGeom>
          <a:solidFill>
            <a:srgbClr val="00A3E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solidFill>
                <a:prstClr val="white"/>
              </a:solidFill>
            </a:endParaRPr>
          </a:p>
        </p:txBody>
      </p:sp>
      <p:pic>
        <p:nvPicPr>
          <p:cNvPr id="5122" name="Picture 2" descr="base_32776_231133_32800"/>
          <p:cNvPicPr preferRelativeResize="0">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59632" y="1484784"/>
            <a:ext cx="6912768" cy="5040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483181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Заголовок 1"/>
          <p:cNvSpPr>
            <a:spLocks noGrp="1"/>
          </p:cNvSpPr>
          <p:nvPr>
            <p:ph type="title"/>
          </p:nvPr>
        </p:nvSpPr>
        <p:spPr>
          <a:xfrm>
            <a:off x="395288" y="260350"/>
            <a:ext cx="8748712" cy="1143000"/>
          </a:xfrm>
        </p:spPr>
        <p:txBody>
          <a:bodyPr/>
          <a:lstStyle/>
          <a:p>
            <a:pPr eaLnBrk="1" hangingPunct="1"/>
            <a:r>
              <a:rPr lang="ru-RU" altLang="ru-RU" sz="2700" b="1" dirty="0" smtClean="0">
                <a:solidFill>
                  <a:srgbClr val="0070C0"/>
                </a:solidFill>
                <a:latin typeface="Arial" panose="020B0604020202020204" pitchFamily="34" charset="0"/>
                <a:cs typeface="Arial" panose="020B0604020202020204" pitchFamily="34" charset="0"/>
              </a:rPr>
              <a:t>1. Внешнеэкономическая деятельность</a:t>
            </a:r>
            <a:br>
              <a:rPr lang="ru-RU" altLang="ru-RU" sz="2700" b="1" dirty="0" smtClean="0">
                <a:solidFill>
                  <a:srgbClr val="0070C0"/>
                </a:solidFill>
                <a:latin typeface="Arial" panose="020B0604020202020204" pitchFamily="34" charset="0"/>
                <a:cs typeface="Arial" panose="020B0604020202020204" pitchFamily="34" charset="0"/>
              </a:rPr>
            </a:br>
            <a:r>
              <a:rPr lang="ru-RU" altLang="ru-RU" sz="2200" b="1" dirty="0" smtClean="0">
                <a:solidFill>
                  <a:srgbClr val="6FB2DB"/>
                </a:solidFill>
                <a:latin typeface="Arial" panose="020B0604020202020204" pitchFamily="34" charset="0"/>
                <a:cs typeface="Arial" panose="020B0604020202020204" pitchFamily="34" charset="0"/>
              </a:rPr>
              <a:t>1.6. Экспортные сделки. Договорные отношения </a:t>
            </a:r>
          </a:p>
        </p:txBody>
      </p:sp>
      <p:sp>
        <p:nvSpPr>
          <p:cNvPr id="4" name="Номер слайда 3"/>
          <p:cNvSpPr>
            <a:spLocks noGrp="1"/>
          </p:cNvSpPr>
          <p:nvPr>
            <p:ph type="sldNum" sz="quarter" idx="12"/>
          </p:nvPr>
        </p:nvSpPr>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0747E62-BD9E-42EE-B114-929E5C7B5A7C}" type="slidenum">
              <a:rPr lang="ru-RU" altLang="ru-RU" sz="1400" b="1">
                <a:latin typeface="Calibri" panose="020F0502020204030204" pitchFamily="34" charset="0"/>
              </a:rPr>
              <a:pPr/>
              <a:t>7</a:t>
            </a:fld>
            <a:endParaRPr lang="ru-RU" altLang="ru-RU" sz="1400" b="1">
              <a:latin typeface="Calibri" panose="020F0502020204030204" pitchFamily="34" charset="0"/>
            </a:endParaRPr>
          </a:p>
        </p:txBody>
      </p:sp>
      <p:sp>
        <p:nvSpPr>
          <p:cNvPr id="6" name="Прямоугольник 5"/>
          <p:cNvSpPr/>
          <p:nvPr/>
        </p:nvSpPr>
        <p:spPr>
          <a:xfrm>
            <a:off x="303213" y="1588"/>
            <a:ext cx="104775" cy="1557337"/>
          </a:xfrm>
          <a:prstGeom prst="rect">
            <a:avLst/>
          </a:prstGeom>
          <a:solidFill>
            <a:srgbClr val="00A3E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solidFill>
                <a:prstClr val="white"/>
              </a:solidFill>
            </a:endParaRPr>
          </a:p>
        </p:txBody>
      </p:sp>
      <p:pic>
        <p:nvPicPr>
          <p:cNvPr id="6148" name="Picture 4" descr="base_32776_231133_32810"/>
          <p:cNvPicPr preferRelativeResize="0">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11760" y="1196752"/>
            <a:ext cx="5005388" cy="1582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Прямоугольник 1"/>
          <p:cNvSpPr/>
          <p:nvPr/>
        </p:nvSpPr>
        <p:spPr>
          <a:xfrm>
            <a:off x="736824" y="3178579"/>
            <a:ext cx="7920880" cy="3139321"/>
          </a:xfrm>
          <a:prstGeom prst="rect">
            <a:avLst/>
          </a:prstGeom>
        </p:spPr>
        <p:txBody>
          <a:bodyPr wrap="square">
            <a:spAutoFit/>
          </a:bodyPr>
          <a:lstStyle/>
          <a:p>
            <a:pPr marL="285750" indent="-285750">
              <a:buFontTx/>
              <a:buChar char="-"/>
            </a:pPr>
            <a:r>
              <a:rPr lang="ru-RU" i="1" dirty="0" smtClean="0"/>
              <a:t>один </a:t>
            </a:r>
            <a:r>
              <a:rPr lang="ru-RU" i="1" dirty="0"/>
              <a:t>из контрагентов по сделке - представитель иностранного государства</a:t>
            </a:r>
            <a:r>
              <a:rPr lang="ru-RU" i="1" dirty="0" smtClean="0"/>
              <a:t>;</a:t>
            </a:r>
          </a:p>
          <a:p>
            <a:pPr marL="285750" indent="-285750">
              <a:buFontTx/>
              <a:buChar char="-"/>
            </a:pPr>
            <a:endParaRPr lang="ru-RU" i="1" dirty="0"/>
          </a:p>
          <a:p>
            <a:pPr marL="285750" indent="-285750">
              <a:buFontTx/>
              <a:buChar char="-"/>
            </a:pPr>
            <a:r>
              <a:rPr lang="ru-RU" i="1" dirty="0" smtClean="0"/>
              <a:t>товар </a:t>
            </a:r>
            <a:r>
              <a:rPr lang="ru-RU" i="1" dirty="0"/>
              <a:t>поставляется на зарубежную территорию</a:t>
            </a:r>
            <a:r>
              <a:rPr lang="ru-RU" i="1" dirty="0" smtClean="0"/>
              <a:t>;</a:t>
            </a:r>
          </a:p>
          <a:p>
            <a:pPr marL="285750" indent="-285750">
              <a:buFontTx/>
              <a:buChar char="-"/>
            </a:pPr>
            <a:endParaRPr lang="ru-RU" i="1" dirty="0"/>
          </a:p>
          <a:p>
            <a:pPr marL="285750" indent="-285750">
              <a:buFontTx/>
              <a:buChar char="-"/>
            </a:pPr>
            <a:r>
              <a:rPr lang="ru-RU" i="1" dirty="0" smtClean="0"/>
              <a:t>в </a:t>
            </a:r>
            <a:r>
              <a:rPr lang="ru-RU" i="1" dirty="0"/>
              <a:t>процессе доставки от производителя (экспортера) к покупателю (импортеру) товар пересекает границы двух и более государств</a:t>
            </a:r>
            <a:r>
              <a:rPr lang="ru-RU" i="1" dirty="0" smtClean="0"/>
              <a:t>;</a:t>
            </a:r>
          </a:p>
          <a:p>
            <a:pPr marL="285750" indent="-285750">
              <a:buFontTx/>
              <a:buChar char="-"/>
            </a:pPr>
            <a:endParaRPr lang="ru-RU" i="1" dirty="0"/>
          </a:p>
          <a:p>
            <a:r>
              <a:rPr lang="ru-RU" i="1" dirty="0"/>
              <a:t>- контракт подписывается уполномоченными лицами, подписи которых заверяются печатями контрагентов.</a:t>
            </a:r>
          </a:p>
        </p:txBody>
      </p:sp>
      <p:sp>
        <p:nvSpPr>
          <p:cNvPr id="3" name="TextBox 2"/>
          <p:cNvSpPr txBox="1"/>
          <p:nvPr/>
        </p:nvSpPr>
        <p:spPr>
          <a:xfrm>
            <a:off x="3707904" y="2779490"/>
            <a:ext cx="2160240" cy="369332"/>
          </a:xfrm>
          <a:prstGeom prst="rect">
            <a:avLst/>
          </a:prstGeom>
          <a:noFill/>
        </p:spPr>
        <p:txBody>
          <a:bodyPr wrap="square" rtlCol="0">
            <a:spAutoFit/>
          </a:bodyPr>
          <a:lstStyle/>
          <a:p>
            <a:r>
              <a:rPr lang="ru-RU" b="1" dirty="0" smtClean="0">
                <a:solidFill>
                  <a:srgbClr val="FF0000"/>
                </a:solidFill>
              </a:rPr>
              <a:t>Признаки ВТК:</a:t>
            </a:r>
            <a:endParaRPr lang="ru-RU" b="1" dirty="0">
              <a:solidFill>
                <a:srgbClr val="FF0000"/>
              </a:solidFill>
            </a:endParaRPr>
          </a:p>
        </p:txBody>
      </p:sp>
    </p:spTree>
    <p:extLst>
      <p:ext uri="{BB962C8B-B14F-4D97-AF65-F5344CB8AC3E}">
        <p14:creationId xmlns:p14="http://schemas.microsoft.com/office/powerpoint/2010/main" val="8192969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Заголовок 1"/>
          <p:cNvSpPr>
            <a:spLocks noGrp="1"/>
          </p:cNvSpPr>
          <p:nvPr>
            <p:ph type="title"/>
          </p:nvPr>
        </p:nvSpPr>
        <p:spPr>
          <a:xfrm>
            <a:off x="395288" y="260350"/>
            <a:ext cx="8748712" cy="1143000"/>
          </a:xfrm>
        </p:spPr>
        <p:txBody>
          <a:bodyPr/>
          <a:lstStyle/>
          <a:p>
            <a:pPr eaLnBrk="1" hangingPunct="1"/>
            <a:r>
              <a:rPr lang="ru-RU" altLang="ru-RU" sz="2700" b="1" dirty="0" smtClean="0">
                <a:solidFill>
                  <a:srgbClr val="0070C0"/>
                </a:solidFill>
                <a:latin typeface="Arial" panose="020B0604020202020204" pitchFamily="34" charset="0"/>
                <a:cs typeface="Arial" panose="020B0604020202020204" pitchFamily="34" charset="0"/>
              </a:rPr>
              <a:t>1. Внешнеэкономическая деятельность</a:t>
            </a:r>
            <a:br>
              <a:rPr lang="ru-RU" altLang="ru-RU" sz="2700" b="1" dirty="0" smtClean="0">
                <a:solidFill>
                  <a:srgbClr val="0070C0"/>
                </a:solidFill>
                <a:latin typeface="Arial" panose="020B0604020202020204" pitchFamily="34" charset="0"/>
                <a:cs typeface="Arial" panose="020B0604020202020204" pitchFamily="34" charset="0"/>
              </a:rPr>
            </a:br>
            <a:r>
              <a:rPr lang="ru-RU" altLang="ru-RU" sz="2200" b="1" dirty="0" smtClean="0">
                <a:solidFill>
                  <a:srgbClr val="6FB2DB"/>
                </a:solidFill>
                <a:latin typeface="Arial" panose="020B0604020202020204" pitchFamily="34" charset="0"/>
                <a:cs typeface="Arial" panose="020B0604020202020204" pitchFamily="34" charset="0"/>
              </a:rPr>
              <a:t>1.6. Экспортные сделки. Договорные отношения </a:t>
            </a:r>
          </a:p>
        </p:txBody>
      </p:sp>
      <p:sp>
        <p:nvSpPr>
          <p:cNvPr id="4" name="Номер слайда 3"/>
          <p:cNvSpPr>
            <a:spLocks noGrp="1"/>
          </p:cNvSpPr>
          <p:nvPr>
            <p:ph type="sldNum" sz="quarter" idx="12"/>
          </p:nvPr>
        </p:nvSpPr>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0747E62-BD9E-42EE-B114-929E5C7B5A7C}" type="slidenum">
              <a:rPr lang="ru-RU" altLang="ru-RU" sz="1400" b="1">
                <a:latin typeface="Calibri" panose="020F0502020204030204" pitchFamily="34" charset="0"/>
              </a:rPr>
              <a:pPr/>
              <a:t>8</a:t>
            </a:fld>
            <a:endParaRPr lang="ru-RU" altLang="ru-RU" sz="1400" b="1">
              <a:latin typeface="Calibri" panose="020F0502020204030204" pitchFamily="34" charset="0"/>
            </a:endParaRPr>
          </a:p>
        </p:txBody>
      </p:sp>
      <p:sp>
        <p:nvSpPr>
          <p:cNvPr id="6" name="Прямоугольник 5"/>
          <p:cNvSpPr/>
          <p:nvPr/>
        </p:nvSpPr>
        <p:spPr>
          <a:xfrm>
            <a:off x="303213" y="1588"/>
            <a:ext cx="104775" cy="1557337"/>
          </a:xfrm>
          <a:prstGeom prst="rect">
            <a:avLst/>
          </a:prstGeom>
          <a:solidFill>
            <a:srgbClr val="00A3E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solidFill>
                <a:prstClr val="white"/>
              </a:solidFill>
            </a:endParaRPr>
          </a:p>
        </p:txBody>
      </p:sp>
      <p:sp>
        <p:nvSpPr>
          <p:cNvPr id="3" name="TextBox 2"/>
          <p:cNvSpPr txBox="1"/>
          <p:nvPr/>
        </p:nvSpPr>
        <p:spPr>
          <a:xfrm>
            <a:off x="3275856" y="1484784"/>
            <a:ext cx="2160240" cy="369332"/>
          </a:xfrm>
          <a:prstGeom prst="rect">
            <a:avLst/>
          </a:prstGeom>
          <a:noFill/>
        </p:spPr>
        <p:txBody>
          <a:bodyPr wrap="square" rtlCol="0">
            <a:spAutoFit/>
          </a:bodyPr>
          <a:lstStyle/>
          <a:p>
            <a:r>
              <a:rPr lang="ru-RU" b="1" dirty="0" smtClean="0">
                <a:solidFill>
                  <a:srgbClr val="FF0000"/>
                </a:solidFill>
              </a:rPr>
              <a:t>Функции ВТК:</a:t>
            </a:r>
            <a:endParaRPr lang="ru-RU" b="1" dirty="0">
              <a:solidFill>
                <a:srgbClr val="FF0000"/>
              </a:solidFill>
            </a:endParaRPr>
          </a:p>
        </p:txBody>
      </p:sp>
      <p:sp>
        <p:nvSpPr>
          <p:cNvPr id="5" name="Прямоугольник 4"/>
          <p:cNvSpPr/>
          <p:nvPr/>
        </p:nvSpPr>
        <p:spPr>
          <a:xfrm>
            <a:off x="755576" y="2136339"/>
            <a:ext cx="7992888" cy="2308324"/>
          </a:xfrm>
          <a:prstGeom prst="rect">
            <a:avLst/>
          </a:prstGeom>
        </p:spPr>
        <p:txBody>
          <a:bodyPr wrap="square">
            <a:spAutoFit/>
          </a:bodyPr>
          <a:lstStyle/>
          <a:p>
            <a:pPr marL="285750" indent="-285750">
              <a:buFontTx/>
              <a:buChar char="-"/>
            </a:pPr>
            <a:r>
              <a:rPr lang="ru-RU" i="1" dirty="0" smtClean="0"/>
              <a:t>юридически </a:t>
            </a:r>
            <a:r>
              <a:rPr lang="ru-RU" i="1" dirty="0"/>
              <a:t>закреплять отношения между сторонами, придавая им характер обязательств</a:t>
            </a:r>
            <a:r>
              <a:rPr lang="ru-RU" i="1" dirty="0" smtClean="0"/>
              <a:t>;</a:t>
            </a:r>
          </a:p>
          <a:p>
            <a:pPr marL="285750" indent="-285750">
              <a:buFontTx/>
              <a:buChar char="-"/>
            </a:pPr>
            <a:endParaRPr lang="ru-RU" i="1" dirty="0"/>
          </a:p>
          <a:p>
            <a:pPr marL="285750" indent="-285750">
              <a:buFontTx/>
              <a:buChar char="-"/>
            </a:pPr>
            <a:r>
              <a:rPr lang="ru-RU" i="1" dirty="0" smtClean="0"/>
              <a:t>определять </a:t>
            </a:r>
            <a:r>
              <a:rPr lang="ru-RU" i="1" dirty="0"/>
              <a:t>порядок, последовательность и способы совершения сделок между партнерами</a:t>
            </a:r>
            <a:r>
              <a:rPr lang="ru-RU" i="1" dirty="0" smtClean="0"/>
              <a:t>;</a:t>
            </a:r>
          </a:p>
          <a:p>
            <a:pPr marL="285750" indent="-285750">
              <a:buFontTx/>
              <a:buChar char="-"/>
            </a:pPr>
            <a:endParaRPr lang="ru-RU" i="1" dirty="0"/>
          </a:p>
          <a:p>
            <a:r>
              <a:rPr lang="ru-RU" i="1" dirty="0"/>
              <a:t>- предусматривать меры по обеспечению выполнения обязательств сторонами.</a:t>
            </a:r>
          </a:p>
        </p:txBody>
      </p:sp>
    </p:spTree>
    <p:extLst>
      <p:ext uri="{BB962C8B-B14F-4D97-AF65-F5344CB8AC3E}">
        <p14:creationId xmlns:p14="http://schemas.microsoft.com/office/powerpoint/2010/main" val="11199437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Заголовок 1"/>
          <p:cNvSpPr>
            <a:spLocks noGrp="1"/>
          </p:cNvSpPr>
          <p:nvPr>
            <p:ph type="title"/>
          </p:nvPr>
        </p:nvSpPr>
        <p:spPr>
          <a:xfrm>
            <a:off x="395288" y="260350"/>
            <a:ext cx="8748712" cy="1143000"/>
          </a:xfrm>
        </p:spPr>
        <p:txBody>
          <a:bodyPr/>
          <a:lstStyle/>
          <a:p>
            <a:pPr eaLnBrk="1" hangingPunct="1"/>
            <a:r>
              <a:rPr lang="ru-RU" altLang="ru-RU" sz="2700" b="1" dirty="0" smtClean="0">
                <a:solidFill>
                  <a:srgbClr val="0070C0"/>
                </a:solidFill>
                <a:latin typeface="Arial" panose="020B0604020202020204" pitchFamily="34" charset="0"/>
                <a:cs typeface="Arial" panose="020B0604020202020204" pitchFamily="34" charset="0"/>
              </a:rPr>
              <a:t>1. Внешнеэкономическая деятельность</a:t>
            </a:r>
            <a:br>
              <a:rPr lang="ru-RU" altLang="ru-RU" sz="2700" b="1" dirty="0" smtClean="0">
                <a:solidFill>
                  <a:srgbClr val="0070C0"/>
                </a:solidFill>
                <a:latin typeface="Arial" panose="020B0604020202020204" pitchFamily="34" charset="0"/>
                <a:cs typeface="Arial" panose="020B0604020202020204" pitchFamily="34" charset="0"/>
              </a:rPr>
            </a:br>
            <a:r>
              <a:rPr lang="ru-RU" altLang="ru-RU" sz="2200" b="1" dirty="0" smtClean="0">
                <a:solidFill>
                  <a:srgbClr val="6FB2DB"/>
                </a:solidFill>
                <a:latin typeface="Arial" panose="020B0604020202020204" pitchFamily="34" charset="0"/>
                <a:cs typeface="Arial" panose="020B0604020202020204" pitchFamily="34" charset="0"/>
              </a:rPr>
              <a:t>1.7. Экспортные сделки. Условия контракта </a:t>
            </a:r>
          </a:p>
        </p:txBody>
      </p:sp>
      <p:sp>
        <p:nvSpPr>
          <p:cNvPr id="4" name="Номер слайда 3"/>
          <p:cNvSpPr>
            <a:spLocks noGrp="1"/>
          </p:cNvSpPr>
          <p:nvPr>
            <p:ph type="sldNum" sz="quarter" idx="12"/>
          </p:nvPr>
        </p:nvSpPr>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0747E62-BD9E-42EE-B114-929E5C7B5A7C}" type="slidenum">
              <a:rPr lang="ru-RU" altLang="ru-RU" sz="1400" b="1">
                <a:latin typeface="Calibri" panose="020F0502020204030204" pitchFamily="34" charset="0"/>
              </a:rPr>
              <a:pPr/>
              <a:t>9</a:t>
            </a:fld>
            <a:endParaRPr lang="ru-RU" altLang="ru-RU" sz="1400" b="1">
              <a:latin typeface="Calibri" panose="020F0502020204030204" pitchFamily="34" charset="0"/>
            </a:endParaRPr>
          </a:p>
        </p:txBody>
      </p:sp>
      <p:sp>
        <p:nvSpPr>
          <p:cNvPr id="6" name="Прямоугольник 5"/>
          <p:cNvSpPr/>
          <p:nvPr/>
        </p:nvSpPr>
        <p:spPr>
          <a:xfrm>
            <a:off x="303213" y="1588"/>
            <a:ext cx="104775" cy="1557337"/>
          </a:xfrm>
          <a:prstGeom prst="rect">
            <a:avLst/>
          </a:prstGeom>
          <a:solidFill>
            <a:srgbClr val="00A3E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solidFill>
                <a:prstClr val="white"/>
              </a:solidFill>
            </a:endParaRPr>
          </a:p>
        </p:txBody>
      </p:sp>
      <p:pic>
        <p:nvPicPr>
          <p:cNvPr id="7170" name="Picture 2" descr="base_32776_231133_32814"/>
          <p:cNvPicPr preferRelativeResize="0">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5576" y="1558924"/>
            <a:ext cx="7704856" cy="12940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Прямоугольник 1"/>
          <p:cNvSpPr/>
          <p:nvPr/>
        </p:nvSpPr>
        <p:spPr>
          <a:xfrm>
            <a:off x="899592" y="3140968"/>
            <a:ext cx="7344816" cy="3139321"/>
          </a:xfrm>
          <a:prstGeom prst="rect">
            <a:avLst/>
          </a:prstGeom>
        </p:spPr>
        <p:txBody>
          <a:bodyPr wrap="square">
            <a:spAutoFit/>
          </a:bodyPr>
          <a:lstStyle/>
          <a:p>
            <a:pPr marL="285750" indent="-285750" algn="just">
              <a:buFontTx/>
              <a:buChar char="-"/>
            </a:pPr>
            <a:r>
              <a:rPr lang="ru-RU" b="1" i="1" dirty="0" smtClean="0"/>
              <a:t>существенные</a:t>
            </a:r>
            <a:r>
              <a:rPr lang="ru-RU" i="1" dirty="0"/>
              <a:t>, невыполнение которых одной стороной дает право другой стороне расторгнуть контракт с возмещением ей всех потерь, последовавших в связи с расторжением контракта</a:t>
            </a:r>
            <a:r>
              <a:rPr lang="ru-RU" i="1" dirty="0" smtClean="0"/>
              <a:t>;</a:t>
            </a:r>
          </a:p>
          <a:p>
            <a:pPr marL="285750" indent="-285750" algn="just">
              <a:buFontTx/>
              <a:buChar char="-"/>
            </a:pPr>
            <a:endParaRPr lang="ru-RU" i="1" dirty="0"/>
          </a:p>
          <a:p>
            <a:pPr algn="just"/>
            <a:r>
              <a:rPr lang="ru-RU" i="1" dirty="0"/>
              <a:t>- </a:t>
            </a:r>
            <a:r>
              <a:rPr lang="ru-RU" b="1" i="1" dirty="0"/>
              <a:t>несущественные</a:t>
            </a:r>
            <a:r>
              <a:rPr lang="ru-RU" i="1" dirty="0"/>
              <a:t>, при неисполнении или ненадлежащем исполнении которых одной стороной другая не имеет права отказаться от принятых обязательств, но вправе требовать надлежащего исполнения нарушенного условия и возмещения ущерба в соответствии со штрафными санкциями, зафиксированными в контракте.</a:t>
            </a:r>
          </a:p>
        </p:txBody>
      </p:sp>
    </p:spTree>
    <p:extLst>
      <p:ext uri="{BB962C8B-B14F-4D97-AF65-F5344CB8AC3E}">
        <p14:creationId xmlns:p14="http://schemas.microsoft.com/office/powerpoint/2010/main" val="1587283940"/>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2390</TotalTime>
  <Words>2172</Words>
  <Application>Microsoft Office PowerPoint</Application>
  <PresentationFormat>Экран (4:3)</PresentationFormat>
  <Paragraphs>236</Paragraphs>
  <Slides>27</Slides>
  <Notes>27</Notes>
  <HiddenSlides>0</HiddenSlides>
  <MMClips>0</MMClips>
  <ScaleCrop>false</ScaleCrop>
  <HeadingPairs>
    <vt:vector size="4" baseType="variant">
      <vt:variant>
        <vt:lpstr>Тема</vt:lpstr>
      </vt:variant>
      <vt:variant>
        <vt:i4>1</vt:i4>
      </vt:variant>
      <vt:variant>
        <vt:lpstr>Заголовки слайдов</vt:lpstr>
      </vt:variant>
      <vt:variant>
        <vt:i4>27</vt:i4>
      </vt:variant>
    </vt:vector>
  </HeadingPairs>
  <TitlesOfParts>
    <vt:vector size="28" baseType="lpstr">
      <vt:lpstr>Тема Office</vt:lpstr>
      <vt:lpstr> Экспортные операции. Бухгалтерский учет и налогообложение  </vt:lpstr>
      <vt:lpstr>1. Внешнеэкономическая деятельность 1.1. Виды ВЭД</vt:lpstr>
      <vt:lpstr>1. Внешнеэкономическая деятельность 1.2. Сущность и виды внешнеторговой деятельности </vt:lpstr>
      <vt:lpstr>1. Внешнеэкономическая деятельность 1.3. Виды внешнеторговых операций</vt:lpstr>
      <vt:lpstr>1. Внешнеэкономическая деятельность 1.4. Этапы ВТО</vt:lpstr>
      <vt:lpstr>1. Внешнеэкономическая деятельность 1.5. Экспортные сделки. Сущность экспорта </vt:lpstr>
      <vt:lpstr>1. Внешнеэкономическая деятельность 1.6. Экспортные сделки. Договорные отношения </vt:lpstr>
      <vt:lpstr>1. Внешнеэкономическая деятельность 1.6. Экспортные сделки. Договорные отношения </vt:lpstr>
      <vt:lpstr>1. Внешнеэкономическая деятельность 1.7. Экспортные сделки. Условия контракта </vt:lpstr>
      <vt:lpstr>1. Внешнеэкономическая деятельность 1.7. Экспортные сделки. Структура договора</vt:lpstr>
      <vt:lpstr>1. Внешнеэкономическая деятельность 1.8. Экспортные сделки. Инкотермс 2010</vt:lpstr>
      <vt:lpstr>1. Внешнеэкономическая деятельность 1.8. Экспортные сделки. Инкотермс 2010</vt:lpstr>
      <vt:lpstr>1. Внешнеэкономическая деятельность 1.9. Экспортные сделки. Момент определения выручки</vt:lpstr>
      <vt:lpstr>1. Внешнеэкономическая деятельность 1.9. Экспортные сделки. Момент определения выручки</vt:lpstr>
      <vt:lpstr>1. Внешнеэкономическая деятельность 1.9. Экспортные сделки. Момент определения выручки</vt:lpstr>
      <vt:lpstr>1. Внешнеэкономическая деятельность 1.9. Экспортные сделки. Момент определения выручки</vt:lpstr>
      <vt:lpstr>1. Внешнеэкономическая деятельность 1.9. Экспортные сделки. Момент определения выручки</vt:lpstr>
      <vt:lpstr>1. Внешнеэкономическая деятельность 1.10. Экспортные сделки. Курсовые разницы</vt:lpstr>
      <vt:lpstr>1. Внешнеэкономическая деятельность 1.10. Экспортные сделки. Валютная выручка. Перевод в рубли</vt:lpstr>
      <vt:lpstr>1. Внешнеэкономическая деятельность 1.10. Экспортные сделки. Валютная выручка. Перевод в рубли</vt:lpstr>
      <vt:lpstr>2. Налог на добавленную стоимость 2.1. Порядок составления счета-фактуры. Налоговые ставки</vt:lpstr>
      <vt:lpstr>2. Налог на добавленную стоимость 2.1. Порядок составления счета-фактуры. Налоговые ставки</vt:lpstr>
      <vt:lpstr>2. Налог на добавленную стоимость 2.1. Порядок составления счета-фактуры. Налоговые ставки</vt:lpstr>
      <vt:lpstr>2. Налог на добавленную стоимость 2.2. Экспорт в страны ЕАЭС </vt:lpstr>
      <vt:lpstr>2. Налог на добавленную стоимость 2.3. Исчисление срока в 180 дней</vt:lpstr>
      <vt:lpstr>2. Налог на добавленную стоимость 2.4. Сырьевые и несырьевые товары.  Вычеты по НДС по экспортным сделкам</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Концессионные соглашения на предоставление услуг</dc:title>
  <dc:creator>Фирсова Елена Р.</dc:creator>
  <cp:lastModifiedBy>Дина Чуруброва</cp:lastModifiedBy>
  <cp:revision>491</cp:revision>
  <cp:lastPrinted>2013-04-30T00:43:55Z</cp:lastPrinted>
  <dcterms:created xsi:type="dcterms:W3CDTF">2013-04-29T07:06:20Z</dcterms:created>
  <dcterms:modified xsi:type="dcterms:W3CDTF">2019-07-30T08:19:22Z</dcterms:modified>
</cp:coreProperties>
</file>