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handoutMasterIdLst>
    <p:handoutMasterId r:id="rId12"/>
  </p:handoutMasterIdLst>
  <p:sldIdLst>
    <p:sldId id="256" r:id="rId2"/>
    <p:sldId id="268" r:id="rId3"/>
    <p:sldId id="269" r:id="rId4"/>
    <p:sldId id="270" r:id="rId5"/>
    <p:sldId id="273" r:id="rId6"/>
    <p:sldId id="265" r:id="rId7"/>
    <p:sldId id="272" r:id="rId8"/>
    <p:sldId id="271" r:id="rId9"/>
    <p:sldId id="274" r:id="rId10"/>
    <p:sldId id="266" r:id="rId11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  <a:srgbClr val="FF6600"/>
    <a:srgbClr val="FF3399"/>
    <a:srgbClr val="66FF33"/>
    <a:srgbClr val="333399"/>
    <a:srgbClr val="FF7C80"/>
    <a:srgbClr val="6600CC"/>
    <a:srgbClr val="4D4D4D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32" autoAdjust="0"/>
    <p:restoredTop sz="94645" autoAdjust="0"/>
  </p:normalViewPr>
  <p:slideViewPr>
    <p:cSldViewPr>
      <p:cViewPr>
        <p:scale>
          <a:sx n="100" d="100"/>
          <a:sy n="100" d="100"/>
        </p:scale>
        <p:origin x="-1392" y="-4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13" Type="http://schemas.openxmlformats.org/officeDocument/2006/relationships/image" Target="../media/image19.emf"/><Relationship Id="rId3" Type="http://schemas.openxmlformats.org/officeDocument/2006/relationships/image" Target="../media/image9.emf"/><Relationship Id="rId7" Type="http://schemas.openxmlformats.org/officeDocument/2006/relationships/image" Target="../media/image13.emf"/><Relationship Id="rId12" Type="http://schemas.openxmlformats.org/officeDocument/2006/relationships/image" Target="../media/image18.emf"/><Relationship Id="rId2" Type="http://schemas.openxmlformats.org/officeDocument/2006/relationships/image" Target="../media/image8.emf"/><Relationship Id="rId1" Type="http://schemas.openxmlformats.org/officeDocument/2006/relationships/image" Target="../media/image7.emf"/><Relationship Id="rId6" Type="http://schemas.openxmlformats.org/officeDocument/2006/relationships/image" Target="../media/image12.emf"/><Relationship Id="rId11" Type="http://schemas.openxmlformats.org/officeDocument/2006/relationships/image" Target="../media/image17.emf"/><Relationship Id="rId5" Type="http://schemas.openxmlformats.org/officeDocument/2006/relationships/image" Target="../media/image11.emf"/><Relationship Id="rId10" Type="http://schemas.openxmlformats.org/officeDocument/2006/relationships/image" Target="../media/image16.emf"/><Relationship Id="rId4" Type="http://schemas.openxmlformats.org/officeDocument/2006/relationships/image" Target="../media/image10.emf"/><Relationship Id="rId9" Type="http://schemas.openxmlformats.org/officeDocument/2006/relationships/image" Target="../media/image15.emf"/><Relationship Id="rId14" Type="http://schemas.openxmlformats.org/officeDocument/2006/relationships/image" Target="../media/image20.e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29.emf"/><Relationship Id="rId3" Type="http://schemas.openxmlformats.org/officeDocument/2006/relationships/image" Target="../media/image24.emf"/><Relationship Id="rId7" Type="http://schemas.openxmlformats.org/officeDocument/2006/relationships/image" Target="../media/image28.emf"/><Relationship Id="rId2" Type="http://schemas.openxmlformats.org/officeDocument/2006/relationships/image" Target="../media/image23.emf"/><Relationship Id="rId1" Type="http://schemas.openxmlformats.org/officeDocument/2006/relationships/image" Target="../media/image22.emf"/><Relationship Id="rId6" Type="http://schemas.openxmlformats.org/officeDocument/2006/relationships/image" Target="../media/image27.emf"/><Relationship Id="rId5" Type="http://schemas.openxmlformats.org/officeDocument/2006/relationships/image" Target="../media/image26.emf"/><Relationship Id="rId10" Type="http://schemas.openxmlformats.org/officeDocument/2006/relationships/image" Target="../media/image31.emf"/><Relationship Id="rId4" Type="http://schemas.openxmlformats.org/officeDocument/2006/relationships/image" Target="../media/image25.emf"/><Relationship Id="rId9" Type="http://schemas.openxmlformats.org/officeDocument/2006/relationships/image" Target="../media/image3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7E0ED71-F874-484D-96C7-350F08BFADB1}" type="datetimeFigureOut">
              <a:rPr lang="ru-RU"/>
              <a:pPr>
                <a:defRPr/>
              </a:pPr>
              <a:t>30.07.2019</a:t>
            </a:fld>
            <a:endParaRPr lang="ru-RU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A633A7C-2CA8-45D1-BF74-CDCDCEBDCC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B41178-6F02-409D-B6E0-C3E469B24112}" type="datetimeFigureOut">
              <a:rPr lang="ru-RU"/>
              <a:pPr>
                <a:defRPr/>
              </a:pPr>
              <a:t>30.07.2019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133B5-753F-44B7-81FB-27AA6ACEB3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636E6C-331C-4CC5-B17A-38ADC57C7CEC}" type="datetimeFigureOut">
              <a:rPr lang="ru-RU"/>
              <a:pPr>
                <a:defRPr/>
              </a:pPr>
              <a:t>30.07.2019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D4AD9D-9411-4263-946A-63127E489C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162EA7-E310-4F25-9CC0-955C1659F418}" type="datetimeFigureOut">
              <a:rPr lang="ru-RU"/>
              <a:pPr>
                <a:defRPr/>
              </a:pPr>
              <a:t>30.07.2019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0F8C66-B630-4341-9E00-014959F262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AB6976-0F67-40B6-9814-0AE289072BFF}" type="datetimeFigureOut">
              <a:rPr lang="ru-RU"/>
              <a:pPr>
                <a:defRPr/>
              </a:pPr>
              <a:t>30.07.2019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B4389C-F738-4193-917B-ABF224EF85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CCE96A-AFD8-423B-963E-AFC3B7160A1D}" type="datetimeFigureOut">
              <a:rPr lang="ru-RU"/>
              <a:pPr>
                <a:defRPr/>
              </a:pPr>
              <a:t>30.07.2019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F131C4-5893-4C89-BE00-B8BC4E4A1C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240BFE-3574-44B9-A077-F45E8B3713F0}" type="datetimeFigureOut">
              <a:rPr lang="ru-RU"/>
              <a:pPr>
                <a:defRPr/>
              </a:pPr>
              <a:t>30.07.2019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45CC67-71DC-468C-B7E8-FCF6FCDB32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47B12C-EF69-458F-B828-CCC103789CEC}" type="datetimeFigureOut">
              <a:rPr lang="ru-RU"/>
              <a:pPr>
                <a:defRPr/>
              </a:pPr>
              <a:t>30.07.2019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5E4D8A-8AED-4147-9BEE-9123ABB05E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EEF457-2696-4EE8-A095-8481A64BC420}" type="datetimeFigureOut">
              <a:rPr lang="ru-RU"/>
              <a:pPr>
                <a:defRPr/>
              </a:pPr>
              <a:t>30.07.2019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24A81C-6D43-4743-9C13-2715276360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D59FF7-07A0-4797-B077-29B453C28557}" type="datetimeFigureOut">
              <a:rPr lang="ru-RU"/>
              <a:pPr>
                <a:defRPr/>
              </a:pPr>
              <a:t>30.07.2019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BDBD82-B6FF-4EE2-BA64-4731AD7978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0EC334-1F6D-4D9F-8B6F-9869D092D378}" type="datetimeFigureOut">
              <a:rPr lang="ru-RU"/>
              <a:pPr>
                <a:defRPr/>
              </a:pPr>
              <a:t>30.07.2019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167C42-8261-4B77-8EF9-53A9C79E97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6CEEF1-6427-4DD3-B902-FFB024246478}" type="datetimeFigureOut">
              <a:rPr lang="ru-RU"/>
              <a:pPr>
                <a:defRPr/>
              </a:pPr>
              <a:t>30.07.2019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2BE7C0-53D4-48E9-9487-7C14ED5C32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1D2CCC6-91B0-4FDA-9936-66F4BCA7EBEA}" type="datetimeFigureOut">
              <a:rPr lang="ru-RU"/>
              <a:pPr>
                <a:defRPr/>
              </a:pPr>
              <a:t>30.07.2019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1494DFC-0D8C-430A-9B9F-425F95F659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7" r:id="rId1"/>
    <p:sldLayoutId id="2147483706" r:id="rId2"/>
    <p:sldLayoutId id="2147483708" r:id="rId3"/>
    <p:sldLayoutId id="2147483705" r:id="rId4"/>
    <p:sldLayoutId id="2147483704" r:id="rId5"/>
    <p:sldLayoutId id="2147483703" r:id="rId6"/>
    <p:sldLayoutId id="2147483702" r:id="rId7"/>
    <p:sldLayoutId id="2147483701" r:id="rId8"/>
    <p:sldLayoutId id="2147483700" r:id="rId9"/>
    <p:sldLayoutId id="2147483699" r:id="rId10"/>
    <p:sldLayoutId id="214748369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13" Type="http://schemas.openxmlformats.org/officeDocument/2006/relationships/oleObject" Target="../embeddings/oleObject11.bin"/><Relationship Id="rId3" Type="http://schemas.openxmlformats.org/officeDocument/2006/relationships/image" Target="../media/image21.png"/><Relationship Id="rId7" Type="http://schemas.openxmlformats.org/officeDocument/2006/relationships/oleObject" Target="../embeddings/oleObject5.bin"/><Relationship Id="rId12" Type="http://schemas.openxmlformats.org/officeDocument/2006/relationships/oleObject" Target="../embeddings/oleObject10.bin"/><Relationship Id="rId17" Type="http://schemas.openxmlformats.org/officeDocument/2006/relationships/oleObject" Target="../embeddings/oleObject15.bin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14.bin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11" Type="http://schemas.openxmlformats.org/officeDocument/2006/relationships/oleObject" Target="../embeddings/oleObject9.bin"/><Relationship Id="rId5" Type="http://schemas.openxmlformats.org/officeDocument/2006/relationships/oleObject" Target="../embeddings/oleObject3.bin"/><Relationship Id="rId15" Type="http://schemas.openxmlformats.org/officeDocument/2006/relationships/oleObject" Target="../embeddings/oleObject13.bin"/><Relationship Id="rId10" Type="http://schemas.openxmlformats.org/officeDocument/2006/relationships/oleObject" Target="../embeddings/oleObject8.bin"/><Relationship Id="rId4" Type="http://schemas.openxmlformats.org/officeDocument/2006/relationships/oleObject" Target="../embeddings/oleObject2.bin"/><Relationship Id="rId9" Type="http://schemas.openxmlformats.org/officeDocument/2006/relationships/oleObject" Target="../embeddings/oleObject7.bin"/><Relationship Id="rId14" Type="http://schemas.openxmlformats.org/officeDocument/2006/relationships/oleObject" Target="../embeddings/oleObject12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13" Type="http://schemas.openxmlformats.org/officeDocument/2006/relationships/oleObject" Target="../embeddings/oleObject25.bin"/><Relationship Id="rId3" Type="http://schemas.openxmlformats.org/officeDocument/2006/relationships/image" Target="../media/image32.png"/><Relationship Id="rId7" Type="http://schemas.openxmlformats.org/officeDocument/2006/relationships/oleObject" Target="../embeddings/oleObject19.bin"/><Relationship Id="rId12" Type="http://schemas.openxmlformats.org/officeDocument/2006/relationships/oleObject" Target="../embeddings/oleObject2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8.bin"/><Relationship Id="rId11" Type="http://schemas.openxmlformats.org/officeDocument/2006/relationships/oleObject" Target="../embeddings/oleObject23.bin"/><Relationship Id="rId5" Type="http://schemas.openxmlformats.org/officeDocument/2006/relationships/oleObject" Target="../embeddings/oleObject17.bin"/><Relationship Id="rId10" Type="http://schemas.openxmlformats.org/officeDocument/2006/relationships/oleObject" Target="../embeddings/oleObject22.bin"/><Relationship Id="rId4" Type="http://schemas.openxmlformats.org/officeDocument/2006/relationships/oleObject" Target="../embeddings/oleObject16.bin"/><Relationship Id="rId9" Type="http://schemas.openxmlformats.org/officeDocument/2006/relationships/oleObject" Target="../embeddings/oleObject21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27313" y="5013325"/>
            <a:ext cx="6516687" cy="1563688"/>
          </a:xfrm>
        </p:spPr>
        <p:txBody>
          <a:bodyPr/>
          <a:lstStyle/>
          <a:p>
            <a:pPr eaLnBrk="1" hangingPunct="1"/>
            <a:r>
              <a:rPr lang="ru-RU" b="1" smtClean="0"/>
              <a:t>ГГТИ по таможенной статистике</a:t>
            </a:r>
          </a:p>
          <a:p>
            <a:pPr eaLnBrk="1" hangingPunct="1"/>
            <a:r>
              <a:rPr lang="ru-RU" b="1" smtClean="0">
                <a:latin typeface="Book Antiqua" pitchFamily="18" charset="0"/>
              </a:rPr>
              <a:t>Томской таможни</a:t>
            </a:r>
            <a:endParaRPr lang="en-US" b="1" smtClean="0"/>
          </a:p>
          <a:p>
            <a:pPr eaLnBrk="1" hangingPunct="1"/>
            <a:r>
              <a:rPr lang="ru-RU" b="1" smtClean="0"/>
              <a:t>Путилова Анна Игоревна</a:t>
            </a:r>
          </a:p>
          <a:p>
            <a:pPr eaLnBrk="1" hangingPunct="1"/>
            <a:endParaRPr lang="ru-RU" smtClean="0"/>
          </a:p>
        </p:txBody>
      </p:sp>
      <p:pic>
        <p:nvPicPr>
          <p:cNvPr id="14338" name="Picture 5" descr="Рисунок3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180975" y="5119688"/>
            <a:ext cx="2446338" cy="111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Подзаголовок 2"/>
          <p:cNvSpPr>
            <a:spLocks/>
          </p:cNvSpPr>
          <p:nvPr/>
        </p:nvSpPr>
        <p:spPr bwMode="auto">
          <a:xfrm>
            <a:off x="0" y="260350"/>
            <a:ext cx="9036050" cy="98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None/>
            </a:pPr>
            <a:r>
              <a:rPr lang="ru-RU" sz="2800">
                <a:solidFill>
                  <a:schemeClr val="folHlink"/>
                </a:solidFill>
              </a:rPr>
              <a:t>Семинар «Актуальные вопросы экспорта продукции АПК Томской области»</a:t>
            </a:r>
          </a:p>
        </p:txBody>
      </p:sp>
      <p:sp>
        <p:nvSpPr>
          <p:cNvPr id="14340" name="Подзаголовок 2"/>
          <p:cNvSpPr>
            <a:spLocks/>
          </p:cNvSpPr>
          <p:nvPr/>
        </p:nvSpPr>
        <p:spPr bwMode="auto">
          <a:xfrm>
            <a:off x="684213" y="1557338"/>
            <a:ext cx="799147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None/>
            </a:pPr>
            <a:r>
              <a:rPr lang="ru-RU" sz="4400" b="1" i="1">
                <a:latin typeface="Times New Roman" pitchFamily="18" charset="0"/>
              </a:rPr>
              <a:t>«</a:t>
            </a:r>
            <a:r>
              <a:rPr lang="ru-RU" sz="3600" b="1" i="1">
                <a:latin typeface="Times New Roman" pitchFamily="18" charset="0"/>
              </a:rPr>
              <a:t>Методология ведения таможенной статистики внешней торговли и статистики взаимной торговли государств-членов Таможенного союза, порядок формирования, ведения и распространения»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5" descr="Рисунок3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250825" y="115888"/>
            <a:ext cx="1476375" cy="67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Подзаголовок 2"/>
          <p:cNvSpPr>
            <a:spLocks/>
          </p:cNvSpPr>
          <p:nvPr/>
        </p:nvSpPr>
        <p:spPr bwMode="auto">
          <a:xfrm>
            <a:off x="1331913" y="3141663"/>
            <a:ext cx="6516687" cy="7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None/>
            </a:pPr>
            <a:r>
              <a:rPr lang="ru-RU" sz="4000" b="1">
                <a:latin typeface="Times New Roman" pitchFamily="18" charset="0"/>
              </a:rPr>
              <a:t>Спасибо за внимание!!!</a:t>
            </a:r>
          </a:p>
          <a:p>
            <a:pPr algn="ctr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None/>
            </a:pPr>
            <a:endParaRPr lang="ru-RU" sz="4000" b="1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 descr="AG00120_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98550" y="4221163"/>
            <a:ext cx="952500" cy="676275"/>
          </a:xfrm>
          <a:prstGeom prst="rect">
            <a:avLst/>
          </a:prstGeom>
          <a:noFill/>
        </p:spPr>
      </p:pic>
      <p:sp>
        <p:nvSpPr>
          <p:cNvPr id="20487" name="Rectangle 7"/>
          <p:cNvSpPr>
            <a:spLocks noChangeArrowheads="1"/>
          </p:cNvSpPr>
          <p:nvPr/>
        </p:nvSpPr>
        <p:spPr bwMode="auto">
          <a:xfrm>
            <a:off x="5207000" y="7810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0489" name="Rectangle 9"/>
          <p:cNvSpPr>
            <a:spLocks noChangeArrowheads="1"/>
          </p:cNvSpPr>
          <p:nvPr/>
        </p:nvSpPr>
        <p:spPr bwMode="auto">
          <a:xfrm>
            <a:off x="6211888" y="1482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0491" name="Rectangle 11"/>
          <p:cNvSpPr>
            <a:spLocks noChangeArrowheads="1"/>
          </p:cNvSpPr>
          <p:nvPr/>
        </p:nvSpPr>
        <p:spPr bwMode="auto">
          <a:xfrm>
            <a:off x="5865813" y="1504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20493" name="Picture 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32250" y="3997325"/>
            <a:ext cx="1331913" cy="94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8" name="Picture 28" descr="StatIco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35825" y="4005263"/>
            <a:ext cx="1008063" cy="973137"/>
          </a:xfrm>
          <a:prstGeom prst="rect">
            <a:avLst/>
          </a:prstGeom>
          <a:noFill/>
        </p:spPr>
      </p:pic>
      <p:pic>
        <p:nvPicPr>
          <p:cNvPr id="20509" name="Picture 5" descr="Рисунок3"/>
          <p:cNvPicPr>
            <a:picLocks noChangeAspect="1" noChangeArrowheads="1"/>
          </p:cNvPicPr>
          <p:nvPr/>
        </p:nvPicPr>
        <p:blipFill>
          <a:blip r:embed="rId6">
            <a:lum bright="10000"/>
          </a:blip>
          <a:srcRect/>
          <a:stretch>
            <a:fillRect/>
          </a:stretch>
        </p:blipFill>
        <p:spPr bwMode="auto">
          <a:xfrm>
            <a:off x="250825" y="115888"/>
            <a:ext cx="1476375" cy="67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0" name="Подзаголовок 2"/>
          <p:cNvSpPr>
            <a:spLocks/>
          </p:cNvSpPr>
          <p:nvPr/>
        </p:nvSpPr>
        <p:spPr bwMode="auto">
          <a:xfrm>
            <a:off x="1547813" y="260350"/>
            <a:ext cx="7596187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None/>
            </a:pPr>
            <a:r>
              <a:rPr lang="ru-RU" b="1" i="1"/>
              <a:t>ТАМОЖЕННАЯ СТАТИСТИКА РОССИЙСКОЙ ФЕДЕРАЦИИ</a:t>
            </a:r>
            <a:r>
              <a:rPr lang="ru-RU"/>
              <a:t> </a:t>
            </a:r>
          </a:p>
        </p:txBody>
      </p:sp>
      <p:graphicFrame>
        <p:nvGraphicFramePr>
          <p:cNvPr id="20512" name="Object 32"/>
          <p:cNvGraphicFramePr>
            <a:graphicFrameLocks noChangeAspect="1"/>
          </p:cNvGraphicFramePr>
          <p:nvPr/>
        </p:nvGraphicFramePr>
        <p:xfrm>
          <a:off x="395288" y="979488"/>
          <a:ext cx="8497887" cy="4897437"/>
        </p:xfrm>
        <a:graphic>
          <a:graphicData uri="http://schemas.openxmlformats.org/presentationml/2006/ole">
            <p:oleObj spid="_x0000_s20512" name="Visio" r:id="rId7" imgW="8497634" imgH="4897755" progId="Visio.Drawing.11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3" presetClass="exit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" dur="2000" fill="hold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/>
          <a:srcRect t="2948" b="2675"/>
          <a:stretch>
            <a:fillRect/>
          </a:stretch>
        </p:blipFill>
        <p:spPr bwMode="auto">
          <a:xfrm>
            <a:off x="1979613" y="188913"/>
            <a:ext cx="4838700" cy="6048375"/>
          </a:xfrm>
          <a:prstGeom prst="rect">
            <a:avLst/>
          </a:prstGeom>
          <a:noFill/>
        </p:spPr>
      </p:pic>
      <p:graphicFrame>
        <p:nvGraphicFramePr>
          <p:cNvPr id="21507" name="Object 3"/>
          <p:cNvGraphicFramePr>
            <a:graphicFrameLocks noChangeAspect="1"/>
          </p:cNvGraphicFramePr>
          <p:nvPr/>
        </p:nvGraphicFramePr>
        <p:xfrm>
          <a:off x="4932363" y="2165350"/>
          <a:ext cx="3673475" cy="615950"/>
        </p:xfrm>
        <a:graphic>
          <a:graphicData uri="http://schemas.openxmlformats.org/presentationml/2006/ole">
            <p:oleObj spid="_x0000_s21507" name="Visio" r:id="rId4" imgW="5305349" imgH="890511" progId="Visio.Drawing.11">
              <p:embed/>
            </p:oleObj>
          </a:graphicData>
        </a:graphic>
      </p:graphicFrame>
      <p:graphicFrame>
        <p:nvGraphicFramePr>
          <p:cNvPr id="21508" name="Object 4"/>
          <p:cNvGraphicFramePr>
            <a:graphicFrameLocks noChangeAspect="1"/>
          </p:cNvGraphicFramePr>
          <p:nvPr/>
        </p:nvGraphicFramePr>
        <p:xfrm>
          <a:off x="41275" y="2565400"/>
          <a:ext cx="4962525" cy="515938"/>
        </p:xfrm>
        <a:graphic>
          <a:graphicData uri="http://schemas.openxmlformats.org/presentationml/2006/ole">
            <p:oleObj spid="_x0000_s21508" name="Visio" r:id="rId5" imgW="6898119" imgH="716318" progId="Visio.Drawing.11">
              <p:embed/>
            </p:oleObj>
          </a:graphicData>
        </a:graphic>
      </p:graphicFrame>
      <p:graphicFrame>
        <p:nvGraphicFramePr>
          <p:cNvPr id="21509" name="Object 5"/>
          <p:cNvGraphicFramePr>
            <a:graphicFrameLocks noChangeAspect="1"/>
          </p:cNvGraphicFramePr>
          <p:nvPr/>
        </p:nvGraphicFramePr>
        <p:xfrm>
          <a:off x="395288" y="227013"/>
          <a:ext cx="4392612" cy="322262"/>
        </p:xfrm>
        <a:graphic>
          <a:graphicData uri="http://schemas.openxmlformats.org/presentationml/2006/ole">
            <p:oleObj spid="_x0000_s21509" name="Visio" r:id="rId6" imgW="6600825" imgH="485889" progId="Visio.Drawing.11">
              <p:embed/>
            </p:oleObj>
          </a:graphicData>
        </a:graphic>
      </p:graphicFrame>
      <p:graphicFrame>
        <p:nvGraphicFramePr>
          <p:cNvPr id="21510" name="Object 6"/>
          <p:cNvGraphicFramePr>
            <a:graphicFrameLocks noChangeAspect="1"/>
          </p:cNvGraphicFramePr>
          <p:nvPr/>
        </p:nvGraphicFramePr>
        <p:xfrm>
          <a:off x="5867400" y="3500438"/>
          <a:ext cx="2751138" cy="715962"/>
        </p:xfrm>
        <a:graphic>
          <a:graphicData uri="http://schemas.openxmlformats.org/presentationml/2006/ole">
            <p:oleObj spid="_x0000_s21510" name="Visio" r:id="rId7" imgW="4062679" imgH="1057504" progId="Visio.Drawing.11">
              <p:embed/>
            </p:oleObj>
          </a:graphicData>
        </a:graphic>
      </p:graphicFrame>
      <p:graphicFrame>
        <p:nvGraphicFramePr>
          <p:cNvPr id="21511" name="Object 7"/>
          <p:cNvGraphicFramePr>
            <a:graphicFrameLocks noChangeAspect="1"/>
          </p:cNvGraphicFramePr>
          <p:nvPr/>
        </p:nvGraphicFramePr>
        <p:xfrm>
          <a:off x="5508625" y="2924175"/>
          <a:ext cx="2735263" cy="252413"/>
        </p:xfrm>
        <a:graphic>
          <a:graphicData uri="http://schemas.openxmlformats.org/presentationml/2006/ole">
            <p:oleObj spid="_x0000_s21511" name="Visio" r:id="rId8" imgW="4051021" imgH="372732" progId="Visio.Drawing.11">
              <p:embed/>
            </p:oleObj>
          </a:graphicData>
        </a:graphic>
      </p:graphicFrame>
      <p:graphicFrame>
        <p:nvGraphicFramePr>
          <p:cNvPr id="21512" name="Object 8"/>
          <p:cNvGraphicFramePr>
            <a:graphicFrameLocks noChangeAspect="1"/>
          </p:cNvGraphicFramePr>
          <p:nvPr/>
        </p:nvGraphicFramePr>
        <p:xfrm>
          <a:off x="5508625" y="2622550"/>
          <a:ext cx="2376488" cy="374650"/>
        </p:xfrm>
        <a:graphic>
          <a:graphicData uri="http://schemas.openxmlformats.org/presentationml/2006/ole">
            <p:oleObj spid="_x0000_s21512" name="Visio" r:id="rId9" imgW="3447174" imgH="541782" progId="Visio.Drawing.11">
              <p:embed/>
            </p:oleObj>
          </a:graphicData>
        </a:graphic>
      </p:graphicFrame>
      <p:graphicFrame>
        <p:nvGraphicFramePr>
          <p:cNvPr id="21513" name="Object 9"/>
          <p:cNvGraphicFramePr>
            <a:graphicFrameLocks noChangeAspect="1"/>
          </p:cNvGraphicFramePr>
          <p:nvPr/>
        </p:nvGraphicFramePr>
        <p:xfrm>
          <a:off x="5003800" y="3282950"/>
          <a:ext cx="3960813" cy="433388"/>
        </p:xfrm>
        <a:graphic>
          <a:graphicData uri="http://schemas.openxmlformats.org/presentationml/2006/ole">
            <p:oleObj spid="_x0000_s21513" name="Visio" r:id="rId10" imgW="5570068" imgH="611048" progId="Visio.Drawing.11">
              <p:embed/>
            </p:oleObj>
          </a:graphicData>
        </a:graphic>
      </p:graphicFrame>
      <p:graphicFrame>
        <p:nvGraphicFramePr>
          <p:cNvPr id="21514" name="Object 10"/>
          <p:cNvGraphicFramePr>
            <a:graphicFrameLocks noChangeAspect="1"/>
          </p:cNvGraphicFramePr>
          <p:nvPr/>
        </p:nvGraphicFramePr>
        <p:xfrm>
          <a:off x="5435600" y="1557338"/>
          <a:ext cx="2376488" cy="331787"/>
        </p:xfrm>
        <a:graphic>
          <a:graphicData uri="http://schemas.openxmlformats.org/presentationml/2006/ole">
            <p:oleObj spid="_x0000_s21514" name="Visio" r:id="rId11" imgW="3989984" imgH="556184" progId="Visio.Drawing.11">
              <p:embed/>
            </p:oleObj>
          </a:graphicData>
        </a:graphic>
      </p:graphicFrame>
      <p:graphicFrame>
        <p:nvGraphicFramePr>
          <p:cNvPr id="21515" name="Object 11"/>
          <p:cNvGraphicFramePr>
            <a:graphicFrameLocks noChangeAspect="1"/>
          </p:cNvGraphicFramePr>
          <p:nvPr/>
        </p:nvGraphicFramePr>
        <p:xfrm>
          <a:off x="4494213" y="1268413"/>
          <a:ext cx="4470400" cy="600075"/>
        </p:xfrm>
        <a:graphic>
          <a:graphicData uri="http://schemas.openxmlformats.org/presentationml/2006/ole">
            <p:oleObj spid="_x0000_s21515" name="Visio" r:id="rId12" imgW="7066140" imgH="902513" progId="Visio.Drawing.11">
              <p:embed/>
            </p:oleObj>
          </a:graphicData>
        </a:graphic>
      </p:graphicFrame>
      <p:graphicFrame>
        <p:nvGraphicFramePr>
          <p:cNvPr id="21516" name="Object 12"/>
          <p:cNvGraphicFramePr>
            <a:graphicFrameLocks noChangeAspect="1"/>
          </p:cNvGraphicFramePr>
          <p:nvPr/>
        </p:nvGraphicFramePr>
        <p:xfrm>
          <a:off x="4486275" y="1052513"/>
          <a:ext cx="3470275" cy="654050"/>
        </p:xfrm>
        <a:graphic>
          <a:graphicData uri="http://schemas.openxmlformats.org/presentationml/2006/ole">
            <p:oleObj spid="_x0000_s21516" name="Visio" r:id="rId13" imgW="5786438" imgH="1091108" progId="Visio.Drawing.11">
              <p:embed/>
            </p:oleObj>
          </a:graphicData>
        </a:graphic>
      </p:graphicFrame>
      <p:graphicFrame>
        <p:nvGraphicFramePr>
          <p:cNvPr id="21517" name="Object 13"/>
          <p:cNvGraphicFramePr>
            <a:graphicFrameLocks noChangeAspect="1"/>
          </p:cNvGraphicFramePr>
          <p:nvPr/>
        </p:nvGraphicFramePr>
        <p:xfrm>
          <a:off x="4859338" y="406400"/>
          <a:ext cx="3138487" cy="1077913"/>
        </p:xfrm>
        <a:graphic>
          <a:graphicData uri="http://schemas.openxmlformats.org/presentationml/2006/ole">
            <p:oleObj spid="_x0000_s21517" name="Visio" r:id="rId14" imgW="4982337" imgH="1709356" progId="Visio.Drawing.11">
              <p:embed/>
            </p:oleObj>
          </a:graphicData>
        </a:graphic>
      </p:graphicFrame>
      <p:graphicFrame>
        <p:nvGraphicFramePr>
          <p:cNvPr id="21518" name="Object 14"/>
          <p:cNvGraphicFramePr>
            <a:graphicFrameLocks noChangeAspect="1"/>
          </p:cNvGraphicFramePr>
          <p:nvPr/>
        </p:nvGraphicFramePr>
        <p:xfrm>
          <a:off x="34925" y="2108200"/>
          <a:ext cx="2952750" cy="384175"/>
        </p:xfrm>
        <a:graphic>
          <a:graphicData uri="http://schemas.openxmlformats.org/presentationml/2006/ole">
            <p:oleObj spid="_x0000_s21518" name="Visio" r:id="rId15" imgW="4533824" imgH="590817" progId="Visio.Drawing.11">
              <p:embed/>
            </p:oleObj>
          </a:graphicData>
        </a:graphic>
      </p:graphicFrame>
      <p:graphicFrame>
        <p:nvGraphicFramePr>
          <p:cNvPr id="21519" name="Object 15"/>
          <p:cNvGraphicFramePr>
            <a:graphicFrameLocks noChangeAspect="1"/>
          </p:cNvGraphicFramePr>
          <p:nvPr/>
        </p:nvGraphicFramePr>
        <p:xfrm>
          <a:off x="6011863" y="1905000"/>
          <a:ext cx="1727200" cy="371475"/>
        </p:xfrm>
        <a:graphic>
          <a:graphicData uri="http://schemas.openxmlformats.org/presentationml/2006/ole">
            <p:oleObj spid="_x0000_s21519" name="Visio" r:id="rId16" imgW="2851213" imgH="613105" progId="Visio.Drawing.11">
              <p:embed/>
            </p:oleObj>
          </a:graphicData>
        </a:graphic>
      </p:graphicFrame>
      <p:graphicFrame>
        <p:nvGraphicFramePr>
          <p:cNvPr id="21520" name="Object 16"/>
          <p:cNvGraphicFramePr>
            <a:graphicFrameLocks noChangeAspect="1"/>
          </p:cNvGraphicFramePr>
          <p:nvPr/>
        </p:nvGraphicFramePr>
        <p:xfrm>
          <a:off x="0" y="2933700"/>
          <a:ext cx="5543550" cy="639763"/>
        </p:xfrm>
        <a:graphic>
          <a:graphicData uri="http://schemas.openxmlformats.org/presentationml/2006/ole">
            <p:oleObj spid="_x0000_s21520" name="Visio" r:id="rId17" imgW="9055989" imgH="963892" progId="Visio.Drawing.11">
              <p:embed/>
            </p:oleObj>
          </a:graphicData>
        </a:graphic>
      </p:graphicFrame>
    </p:spTree>
  </p:cSld>
  <p:clrMapOvr>
    <a:masterClrMapping/>
  </p:clrMapOvr>
  <p:transition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8" presetClass="entr" presetSubtype="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0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18" presetClass="entr" presetSubtype="12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1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18" presetClass="entr" presetSubtype="12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10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18" presetClass="entr" presetSubtype="12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4500"/>
                            </p:stCondLst>
                            <p:childTnLst>
                              <p:par>
                                <p:cTn id="29" presetID="18" presetClass="entr" presetSubtype="12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10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000"/>
                            </p:stCondLst>
                            <p:childTnLst>
                              <p:par>
                                <p:cTn id="33" presetID="18" presetClass="entr" presetSubtype="12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10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9500"/>
                            </p:stCondLst>
                            <p:childTnLst>
                              <p:par>
                                <p:cTn id="37" presetID="18" presetClass="entr" presetSubtype="12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10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2000"/>
                            </p:stCondLst>
                            <p:childTnLst>
                              <p:par>
                                <p:cTn id="41" presetID="18" presetClass="entr" presetSubtype="12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10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4500"/>
                            </p:stCondLst>
                            <p:childTnLst>
                              <p:par>
                                <p:cTn id="45" presetID="18" presetClass="entr" presetSubtype="12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1000"/>
                                        <p:tgtEl>
                                          <p:spTgt spid="21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7000"/>
                            </p:stCondLst>
                            <p:childTnLst>
                              <p:par>
                                <p:cTn id="49" presetID="18" presetClass="entr" presetSubtype="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1" dur="1000"/>
                                        <p:tgtEl>
                                          <p:spTgt spid="21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9500"/>
                            </p:stCondLst>
                            <p:childTnLst>
                              <p:par>
                                <p:cTn id="53" presetID="18" presetClass="entr" presetSubtype="12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5" dur="1000"/>
                                        <p:tgtEl>
                                          <p:spTgt spid="21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2000"/>
                            </p:stCondLst>
                            <p:childTnLst>
                              <p:par>
                                <p:cTn id="57" presetID="18" presetClass="entr" presetSubtype="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9" dur="1000"/>
                                        <p:tgtEl>
                                          <p:spTgt spid="21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41" name="Picture 13"/>
          <p:cNvPicPr>
            <a:picLocks noChangeAspect="1" noChangeArrowheads="1"/>
          </p:cNvPicPr>
          <p:nvPr/>
        </p:nvPicPr>
        <p:blipFill>
          <a:blip r:embed="rId3"/>
          <a:srcRect t="2223" b="4108"/>
          <a:stretch>
            <a:fillRect/>
          </a:stretch>
        </p:blipFill>
        <p:spPr bwMode="auto">
          <a:xfrm>
            <a:off x="1547813" y="188913"/>
            <a:ext cx="6246812" cy="6553200"/>
          </a:xfrm>
          <a:prstGeom prst="rect">
            <a:avLst/>
          </a:prstGeom>
          <a:noFill/>
        </p:spPr>
      </p:pic>
      <p:graphicFrame>
        <p:nvGraphicFramePr>
          <p:cNvPr id="22531" name="Object 3"/>
          <p:cNvGraphicFramePr>
            <a:graphicFrameLocks noChangeAspect="1"/>
          </p:cNvGraphicFramePr>
          <p:nvPr/>
        </p:nvGraphicFramePr>
        <p:xfrm>
          <a:off x="107950" y="3459163"/>
          <a:ext cx="2117725" cy="546100"/>
        </p:xfrm>
        <a:graphic>
          <a:graphicData uri="http://schemas.openxmlformats.org/presentationml/2006/ole">
            <p:oleObj spid="_x0000_s22531" name="Visio" r:id="rId4" imgW="3881971" imgH="829818" progId="Visio.Drawing.11">
              <p:embed/>
            </p:oleObj>
          </a:graphicData>
        </a:graphic>
      </p:graphicFrame>
      <p:graphicFrame>
        <p:nvGraphicFramePr>
          <p:cNvPr id="22532" name="Object 4"/>
          <p:cNvGraphicFramePr>
            <a:graphicFrameLocks noChangeAspect="1"/>
          </p:cNvGraphicFramePr>
          <p:nvPr/>
        </p:nvGraphicFramePr>
        <p:xfrm>
          <a:off x="107950" y="4005263"/>
          <a:ext cx="3995738" cy="474662"/>
        </p:xfrm>
        <a:graphic>
          <a:graphicData uri="http://schemas.openxmlformats.org/presentationml/2006/ole">
            <p:oleObj spid="_x0000_s22532" name="Visio" r:id="rId5" imgW="6898119" imgH="716318" progId="Visio.Drawing.11">
              <p:embed/>
            </p:oleObj>
          </a:graphicData>
        </a:graphic>
      </p:graphicFrame>
      <p:graphicFrame>
        <p:nvGraphicFramePr>
          <p:cNvPr id="22533" name="Object 5"/>
          <p:cNvGraphicFramePr>
            <a:graphicFrameLocks noChangeAspect="1"/>
          </p:cNvGraphicFramePr>
          <p:nvPr/>
        </p:nvGraphicFramePr>
        <p:xfrm>
          <a:off x="684213" y="1773238"/>
          <a:ext cx="4999037" cy="315912"/>
        </p:xfrm>
        <a:graphic>
          <a:graphicData uri="http://schemas.openxmlformats.org/presentationml/2006/ole">
            <p:oleObj spid="_x0000_s22533" name="Visio" r:id="rId6" imgW="7123062" imgH="485889" progId="Visio.Drawing.11">
              <p:embed/>
            </p:oleObj>
          </a:graphicData>
        </a:graphic>
      </p:graphicFrame>
      <p:graphicFrame>
        <p:nvGraphicFramePr>
          <p:cNvPr id="22534" name="Object 6"/>
          <p:cNvGraphicFramePr>
            <a:graphicFrameLocks noChangeAspect="1"/>
          </p:cNvGraphicFramePr>
          <p:nvPr/>
        </p:nvGraphicFramePr>
        <p:xfrm>
          <a:off x="6443663" y="5048250"/>
          <a:ext cx="2339975" cy="973138"/>
        </p:xfrm>
        <a:graphic>
          <a:graphicData uri="http://schemas.openxmlformats.org/presentationml/2006/ole">
            <p:oleObj spid="_x0000_s22534" name="Visio" r:id="rId7" imgW="3039808" imgH="1262901" progId="Visio.Drawing.11">
              <p:embed/>
            </p:oleObj>
          </a:graphicData>
        </a:graphic>
      </p:graphicFrame>
      <p:graphicFrame>
        <p:nvGraphicFramePr>
          <p:cNvPr id="22535" name="Object 7"/>
          <p:cNvGraphicFramePr>
            <a:graphicFrameLocks noChangeAspect="1"/>
          </p:cNvGraphicFramePr>
          <p:nvPr/>
        </p:nvGraphicFramePr>
        <p:xfrm>
          <a:off x="0" y="4106863"/>
          <a:ext cx="5508625" cy="1338262"/>
        </p:xfrm>
        <a:graphic>
          <a:graphicData uri="http://schemas.openxmlformats.org/presentationml/2006/ole">
            <p:oleObj spid="_x0000_s22535" name="Visio" r:id="rId8" imgW="6179058" imgH="1620545" progId="Visio.Drawing.11">
              <p:embed/>
            </p:oleObj>
          </a:graphicData>
        </a:graphic>
      </p:graphicFrame>
      <p:graphicFrame>
        <p:nvGraphicFramePr>
          <p:cNvPr id="22536" name="Object 8"/>
          <p:cNvGraphicFramePr>
            <a:graphicFrameLocks noChangeAspect="1"/>
          </p:cNvGraphicFramePr>
          <p:nvPr/>
        </p:nvGraphicFramePr>
        <p:xfrm>
          <a:off x="5508625" y="3327400"/>
          <a:ext cx="2952750" cy="677863"/>
        </p:xfrm>
        <a:graphic>
          <a:graphicData uri="http://schemas.openxmlformats.org/presentationml/2006/ole">
            <p:oleObj spid="_x0000_s22536" name="Visio" r:id="rId9" imgW="3456089" imgH="793813" progId="Visio.Drawing.11">
              <p:embed/>
            </p:oleObj>
          </a:graphicData>
        </a:graphic>
      </p:graphicFrame>
      <p:graphicFrame>
        <p:nvGraphicFramePr>
          <p:cNvPr id="22537" name="Object 9"/>
          <p:cNvGraphicFramePr>
            <a:graphicFrameLocks noChangeAspect="1"/>
          </p:cNvGraphicFramePr>
          <p:nvPr/>
        </p:nvGraphicFramePr>
        <p:xfrm>
          <a:off x="5508625" y="4437063"/>
          <a:ext cx="3132138" cy="431800"/>
        </p:xfrm>
        <a:graphic>
          <a:graphicData uri="http://schemas.openxmlformats.org/presentationml/2006/ole">
            <p:oleObj spid="_x0000_s22537" name="Visio" r:id="rId10" imgW="4741964" imgH="508521" progId="Visio.Drawing.11">
              <p:embed/>
            </p:oleObj>
          </a:graphicData>
        </a:graphic>
      </p:graphicFrame>
      <p:graphicFrame>
        <p:nvGraphicFramePr>
          <p:cNvPr id="22538" name="Object 10"/>
          <p:cNvGraphicFramePr>
            <a:graphicFrameLocks noChangeAspect="1"/>
          </p:cNvGraphicFramePr>
          <p:nvPr/>
        </p:nvGraphicFramePr>
        <p:xfrm>
          <a:off x="4645025" y="908050"/>
          <a:ext cx="4248150" cy="1862138"/>
        </p:xfrm>
        <a:graphic>
          <a:graphicData uri="http://schemas.openxmlformats.org/presentationml/2006/ole">
            <p:oleObj spid="_x0000_s22538" name="Visio" r:id="rId11" imgW="5050231" imgH="2125980" progId="Visio.Drawing.11">
              <p:embed/>
            </p:oleObj>
          </a:graphicData>
        </a:graphic>
      </p:graphicFrame>
      <p:graphicFrame>
        <p:nvGraphicFramePr>
          <p:cNvPr id="22539" name="Object 11"/>
          <p:cNvGraphicFramePr>
            <a:graphicFrameLocks noChangeAspect="1"/>
          </p:cNvGraphicFramePr>
          <p:nvPr/>
        </p:nvGraphicFramePr>
        <p:xfrm>
          <a:off x="6013450" y="1484313"/>
          <a:ext cx="2879725" cy="865187"/>
        </p:xfrm>
        <a:graphic>
          <a:graphicData uri="http://schemas.openxmlformats.org/presentationml/2006/ole">
            <p:oleObj spid="_x0000_s22539" name="Visio" r:id="rId12" imgW="3977297" imgH="1081850" progId="Visio.Drawing.11">
              <p:embed/>
            </p:oleObj>
          </a:graphicData>
        </a:graphic>
      </p:graphicFrame>
      <p:graphicFrame>
        <p:nvGraphicFramePr>
          <p:cNvPr id="22540" name="Object 12"/>
          <p:cNvGraphicFramePr>
            <a:graphicFrameLocks noChangeAspect="1"/>
          </p:cNvGraphicFramePr>
          <p:nvPr/>
        </p:nvGraphicFramePr>
        <p:xfrm>
          <a:off x="4284663" y="4437063"/>
          <a:ext cx="4716462" cy="1008062"/>
        </p:xfrm>
        <a:graphic>
          <a:graphicData uri="http://schemas.openxmlformats.org/presentationml/2006/ole">
            <p:oleObj spid="_x0000_s22540" name="Visio" r:id="rId13" imgW="6715354" imgH="1234440" progId="Visio.Drawing.11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8" presetClass="entr" presetSubtype="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0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18" presetClass="entr" presetSubtype="12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10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18" presetClass="entr" presetSubtype="3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3" dur="10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18" presetClass="entr" presetSubtype="12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10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18" presetClass="entr" presetSubtype="9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1" dur="10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0"/>
                            </p:stCondLst>
                            <p:childTnLst>
                              <p:par>
                                <p:cTn id="33" presetID="18" presetClass="entr" presetSubtype="12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10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0"/>
                            </p:stCondLst>
                            <p:childTnLst>
                              <p:par>
                                <p:cTn id="37" presetID="18" presetClass="entr" presetSubtype="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" dur="1000"/>
                                        <p:tgtEl>
                                          <p:spTgt spid="22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2500"/>
                            </p:stCondLst>
                            <p:childTnLst>
                              <p:par>
                                <p:cTn id="41" presetID="18" presetClass="entr" presetSubtype="9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3" dur="1000"/>
                                        <p:tgtEl>
                                          <p:spTgt spid="22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b="1" smtClean="0"/>
              <a:t>постановление Правительства Российской Федерации от 7 декабря 2015 года № 1329</a:t>
            </a:r>
          </a:p>
          <a:p>
            <a:pPr algn="ctr">
              <a:buFont typeface="Wingdings 2" pitchFamily="18" charset="2"/>
              <a:buNone/>
            </a:pPr>
            <a:r>
              <a:rPr lang="ru-RU" b="1" smtClean="0"/>
              <a:t>«Об организации ведения статистики взаимной торговли Российской Федерации с государствами – членами Евразийского экономического союза» </a:t>
            </a:r>
          </a:p>
        </p:txBody>
      </p:sp>
      <p:pic>
        <p:nvPicPr>
          <p:cNvPr id="25604" name="Picture 5" descr="Рисунок3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250825" y="115888"/>
            <a:ext cx="1476375" cy="67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5" name="Подзаголовок 2"/>
          <p:cNvSpPr>
            <a:spLocks/>
          </p:cNvSpPr>
          <p:nvPr/>
        </p:nvSpPr>
        <p:spPr bwMode="auto">
          <a:xfrm>
            <a:off x="827088" y="260350"/>
            <a:ext cx="7596187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None/>
            </a:pPr>
            <a:r>
              <a:rPr lang="ru-RU">
                <a:solidFill>
                  <a:schemeClr val="folHlink"/>
                </a:solidFill>
                <a:latin typeface="Georgia" pitchFamily="18" charset="0"/>
              </a:rPr>
              <a:t>Статистическая форма учета перемещения товаров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9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25538"/>
            <a:ext cx="6727825" cy="474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Picture 5" descr="Рисунок3"/>
          <p:cNvPicPr>
            <a:picLocks noChangeAspect="1" noChangeArrowheads="1"/>
          </p:cNvPicPr>
          <p:nvPr/>
        </p:nvPicPr>
        <p:blipFill>
          <a:blip r:embed="rId3">
            <a:lum bright="10000"/>
          </a:blip>
          <a:srcRect/>
          <a:stretch>
            <a:fillRect/>
          </a:stretch>
        </p:blipFill>
        <p:spPr bwMode="auto">
          <a:xfrm>
            <a:off x="250825" y="115888"/>
            <a:ext cx="1476375" cy="67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Подзаголовок 2"/>
          <p:cNvSpPr>
            <a:spLocks/>
          </p:cNvSpPr>
          <p:nvPr/>
        </p:nvSpPr>
        <p:spPr bwMode="auto">
          <a:xfrm>
            <a:off x="827088" y="260350"/>
            <a:ext cx="7596187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None/>
            </a:pPr>
            <a:r>
              <a:rPr lang="ru-RU">
                <a:solidFill>
                  <a:schemeClr val="folHlink"/>
                </a:solidFill>
                <a:latin typeface="Georgia" pitchFamily="18" charset="0"/>
              </a:rPr>
              <a:t>Статистическая форма учета перемещения товаров </a:t>
            </a:r>
          </a:p>
        </p:txBody>
      </p:sp>
      <p:sp>
        <p:nvSpPr>
          <p:cNvPr id="17412" name="Подзаголовок 2"/>
          <p:cNvSpPr>
            <a:spLocks/>
          </p:cNvSpPr>
          <p:nvPr/>
        </p:nvSpPr>
        <p:spPr bwMode="auto">
          <a:xfrm>
            <a:off x="0" y="5949950"/>
            <a:ext cx="9144000" cy="70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None/>
            </a:pPr>
            <a:r>
              <a:rPr lang="en-US" sz="2200" b="1">
                <a:solidFill>
                  <a:schemeClr val="hlink"/>
                </a:solidFill>
                <a:latin typeface="Times New Roman" pitchFamily="18" charset="0"/>
              </a:rPr>
              <a:t>https://edata.customs.ru/FtsPersonalCabinetWeb/Services/About/Stat</a:t>
            </a:r>
            <a:endParaRPr lang="ru-RU" sz="2200" b="1">
              <a:solidFill>
                <a:schemeClr val="hlink"/>
              </a:solidFill>
              <a:latin typeface="Times New Roman" pitchFamily="18" charset="0"/>
            </a:endParaRPr>
          </a:p>
          <a:p>
            <a:pPr algn="ctr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None/>
            </a:pPr>
            <a:endParaRPr lang="ru-RU" sz="2200" b="1">
              <a:solidFill>
                <a:schemeClr val="hlink"/>
              </a:solidFill>
              <a:latin typeface="Times New Roman" pitchFamily="18" charset="0"/>
            </a:endParaRPr>
          </a:p>
        </p:txBody>
      </p:sp>
      <p:pic>
        <p:nvPicPr>
          <p:cNvPr id="17413" name="Picture 8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35663" y="3573463"/>
            <a:ext cx="3208337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4" name="Line 91"/>
          <p:cNvSpPr>
            <a:spLocks noChangeShapeType="1"/>
          </p:cNvSpPr>
          <p:nvPr/>
        </p:nvSpPr>
        <p:spPr bwMode="auto">
          <a:xfrm flipV="1">
            <a:off x="6588125" y="4221163"/>
            <a:ext cx="792163" cy="1008062"/>
          </a:xfrm>
          <a:prstGeom prst="line">
            <a:avLst/>
          </a:prstGeom>
          <a:noFill/>
          <a:ln w="76200">
            <a:solidFill>
              <a:srgbClr val="A5002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7415" name="Oval 92"/>
          <p:cNvSpPr>
            <a:spLocks noChangeArrowheads="1"/>
          </p:cNvSpPr>
          <p:nvPr/>
        </p:nvSpPr>
        <p:spPr bwMode="auto">
          <a:xfrm>
            <a:off x="5580063" y="5084763"/>
            <a:ext cx="1223962" cy="28892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417" name="Подзаголовок 2"/>
          <p:cNvSpPr>
            <a:spLocks/>
          </p:cNvSpPr>
          <p:nvPr/>
        </p:nvSpPr>
        <p:spPr bwMode="auto">
          <a:xfrm>
            <a:off x="2051050" y="620713"/>
            <a:ext cx="63373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None/>
            </a:pPr>
            <a:r>
              <a:rPr lang="en-US" sz="2200" b="1">
                <a:solidFill>
                  <a:schemeClr val="hlink"/>
                </a:solidFill>
                <a:latin typeface="Times New Roman" pitchFamily="18" charset="0"/>
              </a:rPr>
              <a:t>https://customs.ru/</a:t>
            </a:r>
            <a:endParaRPr lang="ru-RU" sz="2200" b="1">
              <a:solidFill>
                <a:schemeClr val="hlin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5" descr="Рисунок3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250825" y="115888"/>
            <a:ext cx="1476375" cy="67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1" name="Подзаголовок 2"/>
          <p:cNvSpPr>
            <a:spLocks/>
          </p:cNvSpPr>
          <p:nvPr/>
        </p:nvSpPr>
        <p:spPr bwMode="auto">
          <a:xfrm>
            <a:off x="827088" y="260350"/>
            <a:ext cx="7596187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None/>
            </a:pPr>
            <a:r>
              <a:rPr lang="ru-RU">
                <a:solidFill>
                  <a:schemeClr val="folHlink"/>
                </a:solidFill>
                <a:latin typeface="Georgia" pitchFamily="18" charset="0"/>
              </a:rPr>
              <a:t>Статистическая форма учета перемещения товаров </a:t>
            </a:r>
          </a:p>
        </p:txBody>
      </p:sp>
      <p:pic>
        <p:nvPicPr>
          <p:cNvPr id="24582" name="Picture 6"/>
          <p:cNvPicPr>
            <a:picLocks noChangeAspect="1" noChangeArrowheads="1"/>
          </p:cNvPicPr>
          <p:nvPr/>
        </p:nvPicPr>
        <p:blipFill>
          <a:blip r:embed="rId3"/>
          <a:srcRect b="36104"/>
          <a:stretch>
            <a:fillRect/>
          </a:stretch>
        </p:blipFill>
        <p:spPr bwMode="auto">
          <a:xfrm>
            <a:off x="107950" y="908050"/>
            <a:ext cx="5170488" cy="532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83" name="Picture 7"/>
          <p:cNvPicPr>
            <a:picLocks noChangeAspect="1" noChangeArrowheads="1"/>
          </p:cNvPicPr>
          <p:nvPr/>
        </p:nvPicPr>
        <p:blipFill>
          <a:blip r:embed="rId3"/>
          <a:srcRect l="8076" t="65117" r="12469"/>
          <a:stretch>
            <a:fillRect/>
          </a:stretch>
        </p:blipFill>
        <p:spPr bwMode="auto">
          <a:xfrm>
            <a:off x="4895850" y="3849688"/>
            <a:ext cx="4248150" cy="30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5" descr="Рисунок3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250825" y="115888"/>
            <a:ext cx="1476375" cy="67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Подзаголовок 2"/>
          <p:cNvSpPr>
            <a:spLocks/>
          </p:cNvSpPr>
          <p:nvPr/>
        </p:nvSpPr>
        <p:spPr bwMode="auto">
          <a:xfrm>
            <a:off x="827088" y="260350"/>
            <a:ext cx="7596187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None/>
            </a:pPr>
            <a:r>
              <a:rPr lang="ru-RU">
                <a:solidFill>
                  <a:schemeClr val="folHlink"/>
                </a:solidFill>
                <a:latin typeface="Georgia" pitchFamily="18" charset="0"/>
              </a:rPr>
              <a:t>Статистическая форма учета перемещения товаров </a:t>
            </a:r>
          </a:p>
        </p:txBody>
      </p:sp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1547813" y="4724400"/>
            <a:ext cx="7129462" cy="201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/>
            <a:r>
              <a:rPr lang="ru-RU" b="1"/>
              <a:t>Непредставление или несвоевременное представление в таможенный орган статистической формы либо представление статистической формы, содержащей недостоверные сведения, влечет за собой </a:t>
            </a:r>
            <a:r>
              <a:rPr lang="ru-RU" b="1">
                <a:solidFill>
                  <a:schemeClr val="hlink"/>
                </a:solidFill>
              </a:rPr>
              <a:t>ответственность</a:t>
            </a:r>
            <a:r>
              <a:rPr lang="ru-RU" b="1"/>
              <a:t>, предусмотренную частью 1 статьи </a:t>
            </a:r>
            <a:r>
              <a:rPr lang="ru-RU" b="1">
                <a:solidFill>
                  <a:schemeClr val="hlink"/>
                </a:solidFill>
              </a:rPr>
              <a:t>19.7.13 Кодекса об административных правонарушениях Российской Федерации</a:t>
            </a:r>
            <a:r>
              <a:rPr lang="ru-RU" b="1"/>
              <a:t>.</a:t>
            </a:r>
          </a:p>
        </p:txBody>
      </p:sp>
      <p:pic>
        <p:nvPicPr>
          <p:cNvPr id="23559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908050"/>
            <a:ext cx="5256212" cy="367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5" descr="Рисунок3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250825" y="115888"/>
            <a:ext cx="1476375" cy="67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9" name="Подзаголовок 2"/>
          <p:cNvSpPr>
            <a:spLocks/>
          </p:cNvSpPr>
          <p:nvPr/>
        </p:nvSpPr>
        <p:spPr bwMode="auto">
          <a:xfrm>
            <a:off x="827088" y="260350"/>
            <a:ext cx="7596187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None/>
            </a:pPr>
            <a:r>
              <a:rPr lang="ru-RU">
                <a:solidFill>
                  <a:schemeClr val="folHlink"/>
                </a:solidFill>
                <a:latin typeface="Georgia" pitchFamily="18" charset="0"/>
              </a:rPr>
              <a:t>Статистическая форма учета перемещения товаров </a:t>
            </a:r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250825" y="2065338"/>
            <a:ext cx="8569325" cy="337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2400" b="1" u="sng">
                <a:solidFill>
                  <a:schemeClr val="hlink"/>
                </a:solidFill>
              </a:rPr>
              <a:t>Проект постановления</a:t>
            </a:r>
            <a:r>
              <a:rPr lang="ru-RU" sz="2400"/>
              <a:t> (номер проекта на портале законодательных инициатив 02/07/11-18/00086335)</a:t>
            </a:r>
          </a:p>
          <a:p>
            <a:r>
              <a:rPr lang="ru-RU" sz="2400"/>
              <a:t>«Об утверждении Правил ведения статистики взаимной торговли товарами Российской Федерации с государствами – членами Евразийского экономического союза и признании утратившим силу постановления Правительства Российской Федерации от 07 декабря 2015 г. № 1329», в котором предусмотрено </a:t>
            </a:r>
            <a:r>
              <a:rPr lang="ru-RU" sz="2400" b="1"/>
              <a:t>полное </a:t>
            </a:r>
            <a:r>
              <a:rPr lang="ru-RU" sz="2400" b="1">
                <a:solidFill>
                  <a:schemeClr val="hlink"/>
                </a:solidFill>
              </a:rPr>
              <a:t>исключение подачи статформ на бумажном носителе.</a:t>
            </a:r>
            <a:r>
              <a:rPr lang="ru-RU" sz="24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850</TotalTime>
  <Words>175</Words>
  <Application>Microsoft Office PowerPoint</Application>
  <PresentationFormat>Экран (4:3)</PresentationFormat>
  <Paragraphs>19</Paragraphs>
  <Slides>10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Шаблон оформления</vt:lpstr>
      </vt:variant>
      <vt:variant>
        <vt:i4>2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22" baseType="lpstr">
      <vt:lpstr>Arial</vt:lpstr>
      <vt:lpstr>Times New Roman</vt:lpstr>
      <vt:lpstr>Wingdings 2</vt:lpstr>
      <vt:lpstr>Wingdings</vt:lpstr>
      <vt:lpstr>Wingdings 3</vt:lpstr>
      <vt:lpstr>Calibri</vt:lpstr>
      <vt:lpstr>Book Antiqua</vt:lpstr>
      <vt:lpstr>Georgia</vt:lpstr>
      <vt:lpstr>Апекс</vt:lpstr>
      <vt:lpstr>Апекс</vt:lpstr>
      <vt:lpstr>Документ Microsoft Office Visio</vt:lpstr>
      <vt:lpstr>Microsoft Visio Drawing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PutilovaAI</cp:lastModifiedBy>
  <cp:revision>75</cp:revision>
  <dcterms:created xsi:type="dcterms:W3CDTF">2012-01-18T05:05:23Z</dcterms:created>
  <dcterms:modified xsi:type="dcterms:W3CDTF">2019-07-30T08:23:14Z</dcterms:modified>
</cp:coreProperties>
</file>