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7"/>
  </p:notesMasterIdLst>
  <p:handoutMasterIdLst>
    <p:handoutMasterId r:id="rId18"/>
  </p:handoutMasterIdLst>
  <p:sldIdLst>
    <p:sldId id="258" r:id="rId5"/>
    <p:sldId id="263" r:id="rId6"/>
    <p:sldId id="277" r:id="rId7"/>
    <p:sldId id="278" r:id="rId8"/>
    <p:sldId id="264" r:id="rId9"/>
    <p:sldId id="279" r:id="rId10"/>
    <p:sldId id="265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784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76AD2DE-6AFE-4BBB-AF30-C23D9EB80A48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22500F-F76F-4D78-A297-0E532BD9E1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04CA99-64EB-4454-BA60-5CE99795BE22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C516EB-73BF-41D7-980A-1A30FA127E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E87048-0E58-4705-B720-BC3AFBDB150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chemeClr val="tx2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9" name="Подзаголовок 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rtlCol="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CC8F9-5BFE-4B38-A74E-E1FB91CBBC1A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6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48CFA-E595-4EF5-94CF-A68649FBC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A08E-DB39-4C47-B96E-DEF98C67ABE2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6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9D158-34A0-42F3-A271-BB97AD76F8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99DD-4401-49AD-8DBB-86BBF9FEE08F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6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D0EF-2BA3-4139-B845-8E14D62F8A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4B836-DAB7-4DAC-BB16-16E60104D463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6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FCBF9-B862-4CDA-BD26-AB6FBAB0BE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bIns="0" rtlCol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7A805-ECB6-4E5F-8DA1-9245C4D265A4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6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89430-48F5-4490-858B-BE6D06F07C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DD2C2-3089-47A7-B0DC-C31E13DC8DE6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7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D191-D178-4BA7-AEA2-66440516BC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rtlCol="0" anchor="ctr"/>
          <a:lstStyle>
            <a:lvl1pPr marL="73152" indent="0" algn="l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rtlCol="0" anchor="ctr"/>
          <a:lstStyle>
            <a:lvl1pPr marL="73152" indent="0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8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F3B19-0BEA-4885-9794-2175AE072E35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9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B013A-F15C-44AC-B9DA-242630761C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4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A5814-ED76-4F40-BFEB-8334DA4426FE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5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84EC3-3722-4AFB-B7A0-847C06CAE9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3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B0CED-EA37-4924-839E-3A9F6A2AC0D7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4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92A5-14A4-47B3-B67F-4E67CAABF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 rtlCol="0"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 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Дата 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AE85-2602-4027-9C95-1BC9BAC2A756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7" name="Номер слайда 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E38F-A97C-4F4D-BBF2-56A3166114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 7"/>
          <p:cNvSpPr/>
          <p:nvPr userDrawn="1"/>
        </p:nvSpPr>
        <p:spPr>
          <a:xfrm>
            <a:off x="490538" y="0"/>
            <a:ext cx="11704637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6" name="Прямая соединительная линия 8"/>
          <p:cNvCxnSpPr/>
          <p:nvPr/>
        </p:nvCxnSpPr>
        <p:spPr>
          <a:xfrm flipV="1">
            <a:off x="484188" y="1884363"/>
            <a:ext cx="1171098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 rtlCol="0"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7" name="Нижний колонтитул 5"/>
          <p:cNvSpPr>
            <a:spLocks noGrp="1"/>
          </p:cNvSpPr>
          <p:nvPr>
            <p:ph type="ftr" sz="quarter" idx="10"/>
          </p:nvPr>
        </p:nvSpPr>
        <p:spPr>
          <a:xfrm>
            <a:off x="1219200" y="55563"/>
            <a:ext cx="7416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8" name="Дата 4"/>
          <p:cNvSpPr>
            <a:spLocks noGrp="1"/>
          </p:cNvSpPr>
          <p:nvPr>
            <p:ph type="dt" sz="half" idx="11"/>
          </p:nvPr>
        </p:nvSpPr>
        <p:spPr>
          <a:xfrm>
            <a:off x="8636000" y="55563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4E66E-63C6-426F-87DE-53DD6504FC48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9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11480800" y="55563"/>
            <a:ext cx="609600" cy="365125"/>
          </a:xfrm>
        </p:spPr>
        <p:txBody>
          <a:bodyPr/>
          <a:lstStyle>
            <a:lvl1pPr>
              <a:defRPr sz="1100" smtClean="0"/>
            </a:lvl1pPr>
          </a:lstStyle>
          <a:p>
            <a:pPr>
              <a:defRPr/>
            </a:pPr>
            <a:fld id="{91A91762-4AD7-46E4-9592-21A124F82C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 21"/>
          <p:cNvSpPr>
            <a:spLocks noGrp="1"/>
          </p:cNvSpPr>
          <p:nvPr>
            <p:ph type="title"/>
          </p:nvPr>
        </p:nvSpPr>
        <p:spPr>
          <a:xfrm>
            <a:off x="1219200" y="512763"/>
            <a:ext cx="10363200" cy="91440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1027" name="Текст 12"/>
          <p:cNvSpPr>
            <a:spLocks noGrp="1"/>
          </p:cNvSpPr>
          <p:nvPr>
            <p:ph type="body" idx="1"/>
          </p:nvPr>
        </p:nvSpPr>
        <p:spPr bwMode="auto">
          <a:xfrm>
            <a:off x="1219200" y="1784350"/>
            <a:ext cx="10363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3"/>
          </p:nvPr>
        </p:nvSpPr>
        <p:spPr>
          <a:xfrm>
            <a:off x="1219200" y="6416675"/>
            <a:ext cx="7416800" cy="365125"/>
          </a:xfrm>
          <a:prstGeom prst="rect">
            <a:avLst/>
          </a:prstGeom>
        </p:spPr>
        <p:txBody>
          <a:bodyPr vert="horz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dirty="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ru-RU"/>
              <a:t>Добавить нижний колонтитул</a:t>
            </a:r>
            <a:endParaRPr lang="ru-RU"/>
          </a:p>
        </p:txBody>
      </p:sp>
      <p:sp>
        <p:nvSpPr>
          <p:cNvPr id="14" name="Дата 13"/>
          <p:cNvSpPr>
            <a:spLocks noGrp="1"/>
          </p:cNvSpPr>
          <p:nvPr>
            <p:ph type="dt" sz="half" idx="2"/>
          </p:nvPr>
        </p:nvSpPr>
        <p:spPr>
          <a:xfrm>
            <a:off x="8636000" y="6416675"/>
            <a:ext cx="2844800" cy="365125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468D50D-F7EA-4F11-98DE-AAAF98ADEE03}" type="datetime1">
              <a:rPr lang="ru-RU"/>
              <a:pPr>
                <a:defRPr/>
              </a:pPr>
              <a:t>30.07.2019</a:t>
            </a:fld>
            <a:endParaRPr lang="ru-RU" dirty="0"/>
          </a:p>
        </p:txBody>
      </p:sp>
      <p:sp>
        <p:nvSpPr>
          <p:cNvPr id="23" name="Номер слайда 22"/>
          <p:cNvSpPr>
            <a:spLocks noGrp="1"/>
          </p:cNvSpPr>
          <p:nvPr>
            <p:ph type="sldNum" sz="quarter" idx="4"/>
          </p:nvPr>
        </p:nvSpPr>
        <p:spPr>
          <a:xfrm>
            <a:off x="11480800" y="6416675"/>
            <a:ext cx="609600" cy="365125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F369175-F28E-4EEC-BAD0-37BF5919BC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8" r:id="rId9"/>
    <p:sldLayoutId id="2147483706" r:id="rId10"/>
    <p:sldLayoutId id="2147483707" r:id="rId11"/>
  </p:sldLayoutIdLst>
  <p:transition spd="med">
    <p:fad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A7EA52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A7EA5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1847088"/>
            <a:ext cx="10363200" cy="1975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Отражение в учете затрат на экспорт сельскохозяйственной продукции предприятиями АПК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Накладные расходы (44 счет)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/>
          <a:lstStyle/>
          <a:p>
            <a:r>
              <a:rPr lang="ru-RU" u="sng" smtClean="0"/>
              <a:t>Таможенные расходы:</a:t>
            </a:r>
          </a:p>
          <a:p>
            <a:pPr>
              <a:buFontTx/>
              <a:buChar char="-"/>
            </a:pPr>
            <a:r>
              <a:rPr lang="ru-RU" smtClean="0"/>
              <a:t>расходы на таможенное декларирование;</a:t>
            </a:r>
          </a:p>
          <a:p>
            <a:pPr>
              <a:buFontTx/>
              <a:buChar char="-"/>
            </a:pPr>
            <a:r>
              <a:rPr lang="ru-RU" smtClean="0"/>
              <a:t>таможенные пошлины;</a:t>
            </a:r>
          </a:p>
          <a:p>
            <a:pPr>
              <a:buFontTx/>
              <a:buChar char="-"/>
            </a:pPr>
            <a:r>
              <a:rPr lang="ru-RU" smtClean="0"/>
              <a:t>таможенные сборы.</a:t>
            </a:r>
          </a:p>
          <a:p>
            <a:r>
              <a:rPr lang="ru-RU" u="sng" smtClean="0"/>
              <a:t>Аутсорсинг услуг по ВЭД</a:t>
            </a:r>
          </a:p>
          <a:p>
            <a:endParaRPr lang="ru-RU" u="sng" smtClean="0"/>
          </a:p>
          <a:p>
            <a:endParaRPr lang="ru-RU" u="sng" smtClean="0"/>
          </a:p>
          <a:p>
            <a:endParaRPr lang="ru-RU" u="sng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Дополнительные расходы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u="sng" dirty="0" smtClean="0"/>
              <a:t>Потери (94 счет):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по </a:t>
            </a:r>
            <a:r>
              <a:rPr lang="ru-RU" dirty="0"/>
              <a:t>нормам естественной </a:t>
            </a:r>
            <a:r>
              <a:rPr lang="ru-RU" dirty="0" smtClean="0"/>
              <a:t>убыли (отнесение на 44 счет);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с</a:t>
            </a:r>
            <a:r>
              <a:rPr lang="ru-RU" dirty="0" smtClean="0"/>
              <a:t>верхнормативные потери (учет по источнику возмещения)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u="sng" dirty="0"/>
              <a:t>Р</a:t>
            </a:r>
            <a:r>
              <a:rPr lang="ru-RU" u="sng" dirty="0" smtClean="0"/>
              <a:t>асходы </a:t>
            </a:r>
            <a:r>
              <a:rPr lang="ru-RU" u="sng" dirty="0"/>
              <a:t>на внедрение системы маркирования и учета </a:t>
            </a:r>
            <a:r>
              <a:rPr lang="ru-RU" u="sng" dirty="0" smtClean="0"/>
              <a:t>животных</a:t>
            </a:r>
            <a:r>
              <a:rPr lang="ru-RU" dirty="0"/>
              <a:t>;</a:t>
            </a:r>
            <a:endParaRPr lang="ru-RU" dirty="0" smtClean="0"/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u="sng" dirty="0" smtClean="0"/>
              <a:t>Расходы на внедрение систем </a:t>
            </a:r>
            <a:r>
              <a:rPr lang="ru-RU" u="sng" dirty="0"/>
              <a:t>идентификации и маршрутизации растениеводческой продукции, продукции рыболовства и </a:t>
            </a:r>
            <a:r>
              <a:rPr lang="ru-RU" u="sng" dirty="0" err="1"/>
              <a:t>аквакультур</a:t>
            </a:r>
            <a:endParaRPr lang="ru-RU" u="sng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ru-RU" u="sng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ru-RU" u="sng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Дополнительные расходы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/>
          <a:lstStyle/>
          <a:p>
            <a:r>
              <a:rPr lang="ru-RU" u="sng" smtClean="0"/>
              <a:t>Отрицательные курсовые разницы при инвалютных расчетах </a:t>
            </a:r>
            <a:r>
              <a:rPr lang="ru-RU" smtClean="0"/>
              <a:t>(91 счет);</a:t>
            </a:r>
          </a:p>
          <a:p>
            <a:r>
              <a:rPr lang="ru-RU" u="sng" smtClean="0"/>
              <a:t>Потери-катастрофы</a:t>
            </a:r>
            <a:r>
              <a:rPr lang="ru-RU" smtClean="0"/>
              <a:t> (91 счет).</a:t>
            </a:r>
            <a:endParaRPr lang="ru-RU" u="sng" smtClean="0"/>
          </a:p>
          <a:p>
            <a:endParaRPr lang="ru-RU" u="sng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Факторы, определяющие особенности </a:t>
            </a:r>
            <a:r>
              <a:rPr lang="ru-RU" sz="3200" dirty="0"/>
              <a:t>бухгалтерского учета внешнеторговой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639888"/>
            <a:ext cx="10363200" cy="4716462"/>
          </a:xfrm>
        </p:spPr>
        <p:txBody>
          <a:bodyPr/>
          <a:lstStyle/>
          <a:p>
            <a:r>
              <a:rPr lang="ru-RU" u="sng" smtClean="0"/>
              <a:t>Общие принципы, заложенные в действующих нормативных документах по бухгалтерскому учету:</a:t>
            </a:r>
          </a:p>
          <a:p>
            <a:pPr>
              <a:buFontTx/>
              <a:buChar char="-"/>
            </a:pPr>
            <a:r>
              <a:rPr lang="ru-RU" smtClean="0"/>
              <a:t>ПБУ 9/99 «Доходы организации»;</a:t>
            </a:r>
          </a:p>
          <a:p>
            <a:pPr>
              <a:buFontTx/>
              <a:buChar char="-"/>
            </a:pPr>
            <a:r>
              <a:rPr lang="ru-RU" smtClean="0"/>
              <a:t>ПБУ 10/99 «Расходы организации»;</a:t>
            </a:r>
          </a:p>
          <a:p>
            <a:pPr>
              <a:buFontTx/>
              <a:buChar char="-"/>
            </a:pPr>
            <a:r>
              <a:rPr lang="ru-RU" smtClean="0"/>
              <a:t>ПБУ 12/2010 «Информация по сегментам»;</a:t>
            </a:r>
          </a:p>
          <a:p>
            <a:pPr>
              <a:buFontTx/>
              <a:buChar char="-"/>
            </a:pPr>
            <a:r>
              <a:rPr lang="ru-RU" smtClean="0"/>
              <a:t>ПБУ 1/2008 «Учетная политика организации»;</a:t>
            </a:r>
          </a:p>
          <a:p>
            <a:pPr>
              <a:buFontTx/>
              <a:buChar char="-"/>
            </a:pPr>
            <a:r>
              <a:rPr lang="ru-RU" smtClean="0"/>
              <a:t>ПБУ 3/2006 «Учет активов и обязательств, стоимость которых выражена в иностранной валюте»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Факторы, определяющие особенности </a:t>
            </a:r>
            <a:r>
              <a:rPr lang="ru-RU" sz="3200" dirty="0"/>
              <a:t>бухгалтерского учета внешнеторговой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639888"/>
            <a:ext cx="10363200" cy="4716462"/>
          </a:xfrm>
        </p:spPr>
        <p:txBody>
          <a:bodyPr/>
          <a:lstStyle/>
          <a:p>
            <a:r>
              <a:rPr lang="ru-RU" u="sng" smtClean="0"/>
              <a:t>Особенности выхода предприятия на внешний рынок;</a:t>
            </a:r>
          </a:p>
          <a:p>
            <a:r>
              <a:rPr lang="ru-RU" u="sng" smtClean="0"/>
              <a:t>Виды и формы применяемых международных расчетов;</a:t>
            </a:r>
          </a:p>
          <a:p>
            <a:r>
              <a:rPr lang="ru-RU" u="sng" smtClean="0"/>
              <a:t>Необходимость пересчета активов и обязательств, выраженных в иностранной валюте в единицы национальной валюты;</a:t>
            </a:r>
          </a:p>
          <a:p>
            <a:r>
              <a:rPr lang="ru-RU" u="sng" smtClean="0"/>
              <a:t>Определение учетной единицы;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Факторы, определяющие особенности </a:t>
            </a:r>
            <a:r>
              <a:rPr lang="ru-RU" sz="3200" dirty="0"/>
              <a:t>бухгалтерского учета внешнеторговой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639888"/>
            <a:ext cx="10363200" cy="4716462"/>
          </a:xfrm>
        </p:spPr>
        <p:txBody>
          <a:bodyPr/>
          <a:lstStyle/>
          <a:p>
            <a:r>
              <a:rPr lang="ru-RU" u="sng" smtClean="0"/>
              <a:t>Возникающие взаимоотношения с таможней;</a:t>
            </a:r>
          </a:p>
          <a:p>
            <a:r>
              <a:rPr lang="ru-RU" u="sng" smtClean="0"/>
              <a:t>Особенности государственного нетарифного регулирования;</a:t>
            </a:r>
          </a:p>
          <a:p>
            <a:r>
              <a:rPr lang="ru-RU" u="sng" smtClean="0"/>
              <a:t>Требования налогового законодательства;</a:t>
            </a:r>
          </a:p>
          <a:p>
            <a:r>
              <a:rPr lang="ru-RU" u="sng" smtClean="0"/>
              <a:t>Базисные условия поставок</a:t>
            </a:r>
            <a:r>
              <a:rPr lang="ru-RU" smtClean="0"/>
              <a:t>.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Изменения Рабочего плана счетов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/>
              <a:t>20/1 – производство продукции для внутреннего рынка</a:t>
            </a:r>
            <a:r>
              <a:rPr lang="ru-RU" dirty="0" smtClean="0"/>
              <a:t>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 smtClean="0"/>
              <a:t>20/2 </a:t>
            </a:r>
            <a:r>
              <a:rPr lang="ru-RU" dirty="0"/>
              <a:t>– производство продукции на экспорт</a:t>
            </a:r>
            <a:r>
              <a:rPr lang="ru-RU" dirty="0" smtClean="0"/>
              <a:t>.</a:t>
            </a:r>
          </a:p>
          <a:p>
            <a:pPr marL="6858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Или: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/>
              <a:t>20/1 – производство продукции по ставке НДС 20%;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 smtClean="0"/>
              <a:t>20/2 </a:t>
            </a:r>
            <a:r>
              <a:rPr lang="ru-RU" dirty="0"/>
              <a:t>– производство продукции по ставке НДС </a:t>
            </a:r>
            <a:r>
              <a:rPr lang="ru-RU" dirty="0" smtClean="0"/>
              <a:t>10</a:t>
            </a:r>
            <a:r>
              <a:rPr lang="ru-RU" dirty="0"/>
              <a:t>%;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 smtClean="0"/>
              <a:t>20/3 </a:t>
            </a:r>
            <a:r>
              <a:rPr lang="ru-RU" dirty="0"/>
              <a:t>– производство продукции по ставке НДС </a:t>
            </a:r>
            <a:r>
              <a:rPr lang="ru-RU" dirty="0" smtClean="0"/>
              <a:t>0%.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Изменения Рабочего плана счетов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/>
          <a:lstStyle/>
          <a:p>
            <a:r>
              <a:rPr lang="ru-RU" smtClean="0"/>
              <a:t>43/1 - готовая неэкспортитруемая продукция;</a:t>
            </a:r>
          </a:p>
          <a:p>
            <a:r>
              <a:rPr lang="ru-RU" smtClean="0"/>
              <a:t> 43/2 – готовая экспортируемая продукция;</a:t>
            </a:r>
          </a:p>
          <a:p>
            <a:r>
              <a:rPr lang="ru-RU" smtClean="0"/>
              <a:t>45 – товары отгруженные с массой субсчетов, отражающих этапы перемещения партий товара.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Накладные расходы (44 счет)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/>
          <a:lstStyle/>
          <a:p>
            <a:r>
              <a:rPr lang="ru-RU" u="sng" smtClean="0"/>
              <a:t>Представительские расходы, затраты на продвижение и позиционирование:</a:t>
            </a:r>
          </a:p>
          <a:p>
            <a:pPr>
              <a:buFontTx/>
              <a:buChar char="-"/>
            </a:pPr>
            <a:r>
              <a:rPr lang="ru-RU" smtClean="0"/>
              <a:t>участие в международный выставках, </a:t>
            </a:r>
          </a:p>
          <a:p>
            <a:pPr>
              <a:buFontTx/>
              <a:buChar char="-"/>
            </a:pPr>
            <a:r>
              <a:rPr lang="ru-RU" smtClean="0"/>
              <a:t>организация дегустационно-демонстрационных мероприятий, </a:t>
            </a:r>
          </a:p>
          <a:p>
            <a:pPr>
              <a:buFontTx/>
              <a:buChar char="-"/>
            </a:pPr>
            <a:r>
              <a:rPr lang="ru-RU" smtClean="0"/>
              <a:t>участие в бизнес-миссиях;</a:t>
            </a:r>
          </a:p>
          <a:p>
            <a:pPr>
              <a:buFontTx/>
              <a:buChar char="-"/>
            </a:pPr>
            <a:r>
              <a:rPr lang="ru-RU" smtClean="0"/>
              <a:t>классические представительские расходы;</a:t>
            </a:r>
          </a:p>
          <a:p>
            <a:pPr>
              <a:buFontTx/>
              <a:buChar char="-"/>
            </a:pPr>
            <a:r>
              <a:rPr lang="ru-RU" smtClean="0"/>
              <a:t>расходы на привлечение атташе по АПК.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Накладные расходы (44 счет)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/>
          <a:lstStyle/>
          <a:p>
            <a:r>
              <a:rPr lang="ru-RU" u="sng" smtClean="0"/>
              <a:t>Расходы на сертификацию </a:t>
            </a:r>
            <a:r>
              <a:rPr lang="ru-RU" smtClean="0"/>
              <a:t>(может быть использован 97 счет);</a:t>
            </a:r>
          </a:p>
          <a:p>
            <a:r>
              <a:rPr lang="ru-RU" u="sng" smtClean="0"/>
              <a:t>Приобретение экспортных квот на аукционе </a:t>
            </a:r>
            <a:r>
              <a:rPr lang="ru-RU" smtClean="0"/>
              <a:t>(97 счет);</a:t>
            </a:r>
          </a:p>
          <a:p>
            <a:r>
              <a:rPr lang="ru-RU" u="sng" smtClean="0"/>
              <a:t>Затраты на тарирование и упаковку</a:t>
            </a:r>
            <a:r>
              <a:rPr lang="ru-RU" smtClean="0"/>
              <a:t>;</a:t>
            </a:r>
          </a:p>
          <a:p>
            <a:endParaRPr lang="ru-RU" u="sng" smtClean="0"/>
          </a:p>
          <a:p>
            <a:endParaRPr lang="ru-RU" u="sng" smtClean="0"/>
          </a:p>
          <a:p>
            <a:endParaRPr lang="ru-RU" u="sng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Накладные расходы (44 счет)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17650"/>
            <a:ext cx="10363200" cy="4838700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u="sng" dirty="0"/>
              <a:t>Транспортные расходы на доставку внешнеэкономического </a:t>
            </a:r>
            <a:r>
              <a:rPr lang="ru-RU" u="sng" dirty="0" smtClean="0"/>
              <a:t>груза</a:t>
            </a:r>
            <a:r>
              <a:rPr lang="ru-RU" dirty="0" smtClean="0"/>
              <a:t>: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вид </a:t>
            </a:r>
            <a:r>
              <a:rPr lang="ru-RU" dirty="0"/>
              <a:t>и стоимость транспортировки (авиа, ж/д, морской путь, авто);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расходы </a:t>
            </a:r>
            <a:r>
              <a:rPr lang="ru-RU" dirty="0"/>
              <a:t>на погрузо-разгрузочные работы,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расходы </a:t>
            </a:r>
            <a:r>
              <a:rPr lang="ru-RU" dirty="0"/>
              <a:t>на перевалку грузов, </a:t>
            </a:r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расходы </a:t>
            </a:r>
            <a:r>
              <a:rPr lang="ru-RU" dirty="0"/>
              <a:t>на страхование грузов, </a:t>
            </a:r>
            <a:endParaRPr lang="ru-RU" dirty="0" smtClean="0"/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расходы на экспедирование</a:t>
            </a:r>
            <a:r>
              <a:rPr lang="ru-RU" dirty="0"/>
              <a:t>, </a:t>
            </a:r>
            <a:endParaRPr lang="ru-RU" dirty="0" smtClean="0"/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затраты </a:t>
            </a:r>
            <a:r>
              <a:rPr lang="ru-RU" dirty="0"/>
              <a:t>на склад временного хранения, </a:t>
            </a:r>
            <a:endParaRPr lang="ru-RU" dirty="0" smtClean="0"/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аренда </a:t>
            </a:r>
            <a:r>
              <a:rPr lang="ru-RU" dirty="0"/>
              <a:t>и уборка контейнеров, </a:t>
            </a:r>
            <a:endParaRPr lang="ru-RU" dirty="0" smtClean="0"/>
          </a:p>
          <a:p>
            <a:pPr marL="411480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транспортные </a:t>
            </a:r>
            <a:r>
              <a:rPr lang="ru-RU" dirty="0"/>
              <a:t>неустойки различного рода и </a:t>
            </a:r>
            <a:r>
              <a:rPr lang="ru-RU" dirty="0" smtClean="0"/>
              <a:t>вида.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ru-RU" u="sng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ru-RU" u="sng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ru-RU" u="sng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блон с оформлением &quot;Сумерки&quot;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4010310_TF03460533.potx" id="{0C702667-0E55-4897-A7FE-56BC83A1F038}" vid="{EFA87251-8BBB-499F-A497-ACDBBF3D7109}"/>
    </a:ext>
  </a:extLst>
</a:theme>
</file>

<file path=ppt/theme/theme2.xml><?xml version="1.0" encoding="utf-8"?>
<a:theme xmlns:a="http://schemas.openxmlformats.org/drawingml/2006/main" name="Тема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6B1B62E-928A-4006-B97D-326E5E8B4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C28D37-012A-4F78-8189-E37D340068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FFFBF3-BB42-47F7-806D-D5417A96E6A8}">
  <ds:schemaRefs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40262f94-9f35-4ac3-9a90-690165a166b7"/>
    <ds:schemaRef ds:uri="a4f35948-e619-41b3-aa29-22878b09cf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оформлением Сумерки</Template>
  <TotalTime>388</TotalTime>
  <Words>338</Words>
  <Application>Microsoft Office PowerPoint</Application>
  <PresentationFormat>Произвольный</PresentationFormat>
  <Paragraphs>68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Wingdings</vt:lpstr>
      <vt:lpstr>Wingdings 2</vt:lpstr>
      <vt:lpstr>Wingdings 3</vt:lpstr>
      <vt:lpstr>Шаблон с оформлением "Сумерки"</vt:lpstr>
      <vt:lpstr>Шаблон с оформлением "Сумерки"</vt:lpstr>
      <vt:lpstr>Слайд 1</vt:lpstr>
      <vt:lpstr>Факторы, определяющие особенности бухгалтерского учета внешнеторговой деятельности </vt:lpstr>
      <vt:lpstr>Факторы, определяющие особенности бухгалтерского учета внешнеторговой деятельности </vt:lpstr>
      <vt:lpstr>Факторы, определяющие особенности бухгалтерского учета внешнеторговой деятельности </vt:lpstr>
      <vt:lpstr>Изменения Рабочего плана счетов</vt:lpstr>
      <vt:lpstr>Изменения Рабочего плана счетов</vt:lpstr>
      <vt:lpstr>Накладные расходы (44 счет)</vt:lpstr>
      <vt:lpstr>Накладные расходы (44 счет)</vt:lpstr>
      <vt:lpstr>Накладные расходы (44 счет)</vt:lpstr>
      <vt:lpstr>Накладные расходы (44 счет)</vt:lpstr>
      <vt:lpstr>Дополнительные расходы</vt:lpstr>
      <vt:lpstr>Дополнительные расходы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ПЛАНИРОВАНИЕ</dc:title>
  <dc:creator>Пользователь Windows</dc:creator>
  <cp:lastModifiedBy>Дина</cp:lastModifiedBy>
  <cp:revision>20</cp:revision>
  <dcterms:created xsi:type="dcterms:W3CDTF">2018-12-04T21:17:16Z</dcterms:created>
  <dcterms:modified xsi:type="dcterms:W3CDTF">2019-07-30T15:58:30Z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VSO item id">
    <vt:lpwstr/>
  </property>
  <property fmtid="{D5CDD505-2E9C-101B-9397-08002B2CF9AE}" pid="13" name="Assetid ">
    <vt:lpwstr/>
  </property>
  <property fmtid="{D5CDD505-2E9C-101B-9397-08002B2CF9AE}" pid="14" name="Item Details">
    <vt:lpwstr/>
  </property>
  <property fmtid="{D5CDD505-2E9C-101B-9397-08002B2CF9AE}" pid="15" name="Template details">
    <vt:lpwstr/>
  </property>
</Properties>
</file>